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9"/>
  </p:notesMasterIdLst>
  <p:handoutMasterIdLst>
    <p:handoutMasterId r:id="rId40"/>
  </p:handoutMasterIdLst>
  <p:sldIdLst>
    <p:sldId id="547" r:id="rId2"/>
    <p:sldId id="550" r:id="rId3"/>
    <p:sldId id="558" r:id="rId4"/>
    <p:sldId id="734" r:id="rId5"/>
    <p:sldId id="747" r:id="rId6"/>
    <p:sldId id="748" r:id="rId7"/>
    <p:sldId id="749" r:id="rId8"/>
    <p:sldId id="751" r:id="rId9"/>
    <p:sldId id="750" r:id="rId10"/>
    <p:sldId id="752" r:id="rId11"/>
    <p:sldId id="756" r:id="rId12"/>
    <p:sldId id="735" r:id="rId13"/>
    <p:sldId id="753" r:id="rId14"/>
    <p:sldId id="754" r:id="rId15"/>
    <p:sldId id="757" r:id="rId16"/>
    <p:sldId id="758" r:id="rId17"/>
    <p:sldId id="759" r:id="rId18"/>
    <p:sldId id="760" r:id="rId19"/>
    <p:sldId id="766" r:id="rId20"/>
    <p:sldId id="761" r:id="rId21"/>
    <p:sldId id="762" r:id="rId22"/>
    <p:sldId id="763" r:id="rId23"/>
    <p:sldId id="767" r:id="rId24"/>
    <p:sldId id="768" r:id="rId25"/>
    <p:sldId id="765" r:id="rId26"/>
    <p:sldId id="769" r:id="rId27"/>
    <p:sldId id="772" r:id="rId28"/>
    <p:sldId id="771" r:id="rId29"/>
    <p:sldId id="773" r:id="rId30"/>
    <p:sldId id="746" r:id="rId31"/>
    <p:sldId id="774" r:id="rId32"/>
    <p:sldId id="775" r:id="rId33"/>
    <p:sldId id="776" r:id="rId34"/>
    <p:sldId id="562" r:id="rId35"/>
    <p:sldId id="554" r:id="rId36"/>
    <p:sldId id="552" r:id="rId37"/>
    <p:sldId id="553"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7/10/2019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Binary search</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Binary search</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Note that both of these are equivalent:</a:t>
            </a:r>
          </a:p>
          <a:p>
            <a:pPr marL="400050" lvl="1" indent="0">
              <a:buNone/>
            </a:pPr>
            <a:endParaRPr lang="en-CA" sz="1400" dirty="0" smtClean="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If they are equal, 'left' is returned,</a:t>
            </a:r>
          </a:p>
          <a:p>
            <a:pPr marL="400050" lvl="1" indent="0">
              <a:buNone/>
            </a:pPr>
            <a:r>
              <a:rPr lang="en-CA" sz="1400" dirty="0">
                <a:latin typeface="Consolas" panose="020B0609020204030204" pitchFamily="49" charset="0"/>
                <a:cs typeface="Consolas" panose="020B0609020204030204" pitchFamily="49" charset="0"/>
              </a:rPr>
              <a:t>// otherwise, they are unequal and 'capacity' is returned</a:t>
            </a:r>
          </a:p>
          <a:p>
            <a:pPr marL="400050" lvl="1" indent="0">
              <a:buNone/>
            </a:pPr>
            <a:r>
              <a:rPr lang="en-CA" sz="1400" dirty="0" smtClean="0">
                <a:latin typeface="Consolas" panose="020B0609020204030204" pitchFamily="49" charset="0"/>
                <a:cs typeface="Consolas" panose="020B0609020204030204" pitchFamily="49" charset="0"/>
              </a:rPr>
              <a:t>if </a:t>
            </a:r>
            <a:r>
              <a:rPr lang="en-CA" sz="1400" dirty="0" smtClean="0">
                <a:latin typeface="Consolas" panose="020B0609020204030204" pitchFamily="49" charset="0"/>
                <a:cs typeface="Consolas" panose="020B0609020204030204" pitchFamily="49" charset="0"/>
              </a:rPr>
              <a:t>( array[left] == </a:t>
            </a:r>
            <a:r>
              <a:rPr lang="en-CA" sz="1400" dirty="0" err="1" smtClean="0">
                <a:latin typeface="Consolas" panose="020B0609020204030204" pitchFamily="49" charset="0"/>
                <a:cs typeface="Consolas" panose="020B0609020204030204" pitchFamily="49" charset="0"/>
              </a:rPr>
              <a:t>sought_value</a:t>
            </a:r>
            <a:r>
              <a:rPr lang="en-CA" sz="1400" dirty="0" smtClean="0">
                <a:latin typeface="Consolas" panose="020B0609020204030204" pitchFamily="49" charset="0"/>
                <a:cs typeface="Consolas" panose="020B0609020204030204" pitchFamily="49" charset="0"/>
              </a:rPr>
              <a:t> ) {</a:t>
            </a:r>
          </a:p>
          <a:p>
            <a:pPr marL="400050" lvl="1" indent="0">
              <a:buNone/>
            </a:pPr>
            <a:r>
              <a:rPr lang="en-CA" sz="1400" dirty="0" smtClean="0">
                <a:latin typeface="Consolas" panose="020B0609020204030204" pitchFamily="49" charset="0"/>
                <a:cs typeface="Consolas" panose="020B0609020204030204" pitchFamily="49" charset="0"/>
              </a:rPr>
              <a:t>    return left;</a:t>
            </a:r>
          </a:p>
          <a:p>
            <a:pPr marL="400050" lvl="1" indent="0">
              <a:buNone/>
            </a:pPr>
            <a:r>
              <a:rPr lang="en-CA" sz="1400" dirty="0" smtClean="0">
                <a:latin typeface="Consolas" panose="020B0609020204030204" pitchFamily="49" charset="0"/>
                <a:cs typeface="Consolas" panose="020B0609020204030204" pitchFamily="49" charset="0"/>
              </a:rPr>
              <a:t>} else {</a:t>
            </a:r>
          </a:p>
          <a:p>
            <a:pPr marL="40005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return capacity;</a:t>
            </a:r>
          </a:p>
          <a:p>
            <a:pPr marL="400050" lvl="1" indent="0">
              <a:buNone/>
            </a:pPr>
            <a:r>
              <a:rPr lang="en-CA" sz="1400" dirty="0" smtClean="0">
                <a:latin typeface="Consolas" panose="020B0609020204030204" pitchFamily="49" charset="0"/>
                <a:cs typeface="Consolas" panose="020B0609020204030204" pitchFamily="49" charset="0"/>
              </a:rPr>
              <a:t>}</a:t>
            </a:r>
          </a:p>
          <a:p>
            <a:pPr marL="400050" lvl="1" indent="0">
              <a:buNone/>
            </a:pPr>
            <a:endParaRPr lang="en-CA" sz="1400" dirty="0" smtClean="0">
              <a:latin typeface="Consolas" panose="020B0609020204030204" pitchFamily="49" charset="0"/>
              <a:cs typeface="Consolas" panose="020B0609020204030204" pitchFamily="49" charset="0"/>
            </a:endParaRPr>
          </a:p>
          <a:p>
            <a:pPr marL="400050" lvl="1" indent="0">
              <a:buNone/>
            </a:pPr>
            <a:endParaRPr lang="en-CA" sz="1400" dirty="0">
              <a:latin typeface="Consolas" panose="020B0609020204030204" pitchFamily="49" charset="0"/>
              <a:cs typeface="Consolas" panose="020B0609020204030204" pitchFamily="49" charset="0"/>
            </a:endParaRPr>
          </a:p>
          <a:p>
            <a:pPr marL="400050" lvl="1" indent="0">
              <a:buNone/>
            </a:pPr>
            <a:r>
              <a:rPr lang="en-CA" sz="1400" dirty="0" smtClean="0">
                <a:latin typeface="Consolas" panose="020B0609020204030204" pitchFamily="49" charset="0"/>
                <a:cs typeface="Consolas" panose="020B0609020204030204" pitchFamily="49" charset="0"/>
              </a:rPr>
              <a:t>		// </a:t>
            </a:r>
            <a:r>
              <a:rPr lang="en-CA" sz="1400" dirty="0" smtClean="0">
                <a:latin typeface="Consolas" panose="020B0609020204030204" pitchFamily="49" charset="0"/>
                <a:cs typeface="Consolas" panose="020B0609020204030204" pitchFamily="49" charset="0"/>
              </a:rPr>
              <a:t>If they are equal, 'left' is returned,</a:t>
            </a:r>
          </a:p>
          <a:p>
            <a:pPr marL="400050" lvl="1" indent="0">
              <a:buNone/>
            </a:pPr>
            <a:r>
              <a:rPr lang="en-CA" sz="1400" dirty="0" smtClean="0">
                <a:latin typeface="Consolas" panose="020B0609020204030204" pitchFamily="49" charset="0"/>
                <a:cs typeface="Consolas" panose="020B0609020204030204" pitchFamily="49" charset="0"/>
              </a:rPr>
              <a:t>		// </a:t>
            </a:r>
            <a:r>
              <a:rPr lang="en-CA" sz="1400" dirty="0" smtClean="0">
                <a:latin typeface="Consolas" panose="020B0609020204030204" pitchFamily="49" charset="0"/>
                <a:cs typeface="Consolas" panose="020B0609020204030204" pitchFamily="49" charset="0"/>
              </a:rPr>
              <a:t>otherwise, they are unequal and 'capacity' is returned</a:t>
            </a:r>
          </a:p>
          <a:p>
            <a:pPr marL="400050" lvl="1" indent="0">
              <a:buNone/>
            </a:pPr>
            <a:r>
              <a:rPr lang="en-CA" sz="1400" dirty="0" smtClean="0">
                <a:latin typeface="Consolas" panose="020B0609020204030204" pitchFamily="49" charset="0"/>
                <a:cs typeface="Consolas" panose="020B0609020204030204" pitchFamily="49" charset="0"/>
              </a:rPr>
              <a:t>		return </a:t>
            </a:r>
            <a:r>
              <a:rPr lang="en-CA" sz="1400" dirty="0" smtClean="0">
                <a:latin typeface="Consolas" panose="020B0609020204030204" pitchFamily="49" charset="0"/>
                <a:cs typeface="Consolas" panose="020B0609020204030204" pitchFamily="49" charset="0"/>
              </a:rPr>
              <a:t>(array[left] == </a:t>
            </a:r>
            <a:r>
              <a:rPr lang="en-CA" sz="1400" dirty="0" err="1" smtClean="0">
                <a:latin typeface="Consolas" panose="020B0609020204030204" pitchFamily="49" charset="0"/>
                <a:cs typeface="Consolas" panose="020B0609020204030204" pitchFamily="49" charset="0"/>
              </a:rPr>
              <a:t>sought_value</a:t>
            </a:r>
            <a:r>
              <a:rPr lang="en-CA" sz="1400" dirty="0" smtClean="0">
                <a:latin typeface="Consolas" panose="020B0609020204030204" pitchFamily="49" charset="0"/>
                <a:cs typeface="Consolas" panose="020B0609020204030204" pitchFamily="49" charset="0"/>
              </a:rPr>
              <a:t>) ? left : capacity;</a:t>
            </a:r>
          </a:p>
        </p:txBody>
      </p:sp>
    </p:spTree>
    <p:extLst>
      <p:ext uri="{BB962C8B-B14F-4D97-AF65-F5344CB8AC3E}">
        <p14:creationId xmlns:p14="http://schemas.microsoft.com/office/powerpoint/2010/main" val="189840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When the while loop ends, we have to check that entry</a:t>
            </a:r>
          </a:p>
          <a:p>
            <a:pPr marL="800100" lvl="2" indent="0">
              <a:buNone/>
            </a:pPr>
            <a:r>
              <a:rPr lang="en-CA" sz="1250" dirty="0" err="1" smtClean="0">
                <a:latin typeface="Consolas" panose="020B0609020204030204" pitchFamily="49" charset="0"/>
                <a:cs typeface="Consolas" panose="020B0609020204030204" pitchFamily="49" charset="0"/>
              </a:rPr>
              <a:t>std</a:t>
            </a:r>
            <a:r>
              <a:rPr lang="en-CA" sz="1250" dirty="0">
                <a:latin typeface="Consolas" panose="020B0609020204030204" pitchFamily="49" charset="0"/>
                <a:cs typeface="Consolas" panose="020B0609020204030204" pitchFamily="49" charset="0"/>
              </a:rPr>
              <a:t>::size_t </a:t>
            </a:r>
            <a:r>
              <a:rPr lang="en-CA" sz="1250" dirty="0" err="1">
                <a:latin typeface="Consolas" panose="020B0609020204030204" pitchFamily="49" charset="0"/>
                <a:cs typeface="Consolas" panose="020B0609020204030204" pitchFamily="49" charset="0"/>
              </a:rPr>
              <a:t>binary_search</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array</a:t>
            </a:r>
            <a:r>
              <a:rPr lang="en-CA" sz="1250" dirty="0" smtClean="0">
                <a:latin typeface="Consolas" panose="020B0609020204030204" pitchFamily="49" charset="0"/>
                <a:cs typeface="Consolas" panose="020B0609020204030204" pitchFamily="49" charset="0"/>
              </a:rPr>
              <a:t>[],</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std::size_t const capacity,</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a:t>
            </a:r>
          </a:p>
          <a:p>
            <a:pPr marL="800100" lvl="2" indent="0">
              <a:buNone/>
            </a:pPr>
            <a:r>
              <a:rPr lang="en-CA" sz="1250" dirty="0" smtClean="0">
                <a:latin typeface="Consolas" panose="020B0609020204030204" pitchFamily="49" charset="0"/>
                <a:cs typeface="Consolas" panose="020B0609020204030204" pitchFamily="49" charset="0"/>
              </a:rPr>
              <a:t>    std::size_t left{0};</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right{capacity - 1};</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while ( left != right )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b="1" dirty="0" smtClean="0">
                <a:solidFill>
                  <a:srgbClr val="FF0000"/>
                </a:solidFill>
                <a:latin typeface="Consolas" panose="020B0609020204030204" pitchFamily="49" charset="0"/>
                <a:cs typeface="Consolas" panose="020B0609020204030204" pitchFamily="49" charset="0"/>
              </a:rPr>
              <a:t>    </a:t>
            </a:r>
            <a:r>
              <a:rPr lang="en-CA" sz="1250" b="1" dirty="0">
                <a:solidFill>
                  <a:srgbClr val="FF0000"/>
                </a:solidFill>
                <a:latin typeface="Consolas" panose="020B0609020204030204" pitchFamily="49" charset="0"/>
                <a:cs typeface="Consolas" panose="020B0609020204030204" pitchFamily="49" charset="0"/>
              </a:rPr>
              <a:t>return (array[left] == </a:t>
            </a:r>
            <a:r>
              <a:rPr lang="en-CA" sz="1250" b="1" dirty="0" err="1">
                <a:solidFill>
                  <a:srgbClr val="FF0000"/>
                </a:solidFill>
                <a:latin typeface="Consolas" panose="020B0609020204030204" pitchFamily="49" charset="0"/>
                <a:cs typeface="Consolas" panose="020B0609020204030204" pitchFamily="49" charset="0"/>
              </a:rPr>
              <a:t>sought_value</a:t>
            </a:r>
            <a:r>
              <a:rPr lang="en-CA" sz="1250" b="1" dirty="0">
                <a:solidFill>
                  <a:srgbClr val="FF0000"/>
                </a:solidFill>
                <a:latin typeface="Consolas" panose="020B0609020204030204" pitchFamily="49" charset="0"/>
                <a:cs typeface="Consolas" panose="020B0609020204030204" pitchFamily="49" charset="0"/>
              </a:rPr>
              <a:t>) ? left : capacity;</a:t>
            </a:r>
            <a:endParaRPr lang="en-CA" sz="125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a:t>
            </a:r>
            <a:endParaRPr lang="en-CA" sz="125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732" y="2996952"/>
            <a:ext cx="4311100" cy="291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351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732" y="2996952"/>
            <a:ext cx="4311100" cy="2913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We determine the mid-point:</a:t>
            </a:r>
          </a:p>
          <a:p>
            <a:pPr marL="800100" lvl="2" indent="0">
              <a:buNone/>
            </a:pPr>
            <a:r>
              <a:rPr lang="en-CA" sz="1250" dirty="0" err="1" smtClean="0">
                <a:latin typeface="Consolas" panose="020B0609020204030204" pitchFamily="49" charset="0"/>
                <a:cs typeface="Consolas" panose="020B0609020204030204" pitchFamily="49" charset="0"/>
              </a:rPr>
              <a:t>std</a:t>
            </a:r>
            <a:r>
              <a:rPr lang="en-CA" sz="1250" dirty="0">
                <a:latin typeface="Consolas" panose="020B0609020204030204" pitchFamily="49" charset="0"/>
                <a:cs typeface="Consolas" panose="020B0609020204030204" pitchFamily="49" charset="0"/>
              </a:rPr>
              <a:t>::size_t </a:t>
            </a:r>
            <a:r>
              <a:rPr lang="en-CA" sz="1250" dirty="0" err="1">
                <a:latin typeface="Consolas" panose="020B0609020204030204" pitchFamily="49" charset="0"/>
                <a:cs typeface="Consolas" panose="020B0609020204030204" pitchFamily="49" charset="0"/>
              </a:rPr>
              <a:t>binary_search</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array</a:t>
            </a:r>
            <a:r>
              <a:rPr lang="en-CA" sz="1250" dirty="0" smtClean="0">
                <a:latin typeface="Consolas" panose="020B0609020204030204" pitchFamily="49" charset="0"/>
                <a:cs typeface="Consolas" panose="020B0609020204030204" pitchFamily="49" charset="0"/>
              </a:rPr>
              <a:t>[],</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std::size_t const capacity,</a:t>
            </a:r>
          </a:p>
          <a:p>
            <a:pPr marL="800100" lvl="2" indent="0">
              <a:buNone/>
            </a:pPr>
            <a:r>
              <a:rPr lang="en-CA" sz="1250" dirty="0">
                <a:latin typeface="Consolas" panose="020B0609020204030204" pitchFamily="49" charset="0"/>
                <a:cs typeface="Consolas" panose="020B0609020204030204" pitchFamily="49" charset="0"/>
              </a:rPr>
              <a:t>                           T const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a:t>
            </a:r>
          </a:p>
          <a:p>
            <a:pPr marL="800100" lvl="2" indent="0">
              <a:buNone/>
            </a:pPr>
            <a:r>
              <a:rPr lang="en-CA" sz="1250" dirty="0" smtClean="0">
                <a:latin typeface="Consolas" panose="020B0609020204030204" pitchFamily="49" charset="0"/>
                <a:cs typeface="Consolas" panose="020B0609020204030204" pitchFamily="49" charset="0"/>
              </a:rPr>
              <a:t>    std::size_t left{0};</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right{capacity - 1};</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while ( left != right )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std::size_t midpoint{(left + right)/2};</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return (array[left] ==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left : capacity;</a:t>
            </a: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a:t>
            </a:r>
            <a:endParaRPr lang="en-CA" sz="1250" dirty="0"/>
          </a:p>
        </p:txBody>
      </p:sp>
    </p:spTree>
    <p:extLst>
      <p:ext uri="{BB962C8B-B14F-4D97-AF65-F5344CB8AC3E}">
        <p14:creationId xmlns:p14="http://schemas.microsoft.com/office/powerpoint/2010/main" val="415968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732" y="2996952"/>
            <a:ext cx="4311100" cy="2913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We either return or update based on the relationship</a:t>
            </a:r>
          </a:p>
          <a:p>
            <a:pPr marL="800100" lvl="2" indent="0">
              <a:buNone/>
            </a:pPr>
            <a:r>
              <a:rPr lang="en-CA" sz="1250" dirty="0" err="1" smtClean="0">
                <a:latin typeface="Consolas" panose="020B0609020204030204" pitchFamily="49" charset="0"/>
                <a:cs typeface="Consolas" panose="020B0609020204030204" pitchFamily="49" charset="0"/>
              </a:rPr>
              <a:t>std</a:t>
            </a:r>
            <a:r>
              <a:rPr lang="en-CA" sz="1250" dirty="0">
                <a:latin typeface="Consolas" panose="020B0609020204030204" pitchFamily="49" charset="0"/>
                <a:cs typeface="Consolas" panose="020B0609020204030204" pitchFamily="49" charset="0"/>
              </a:rPr>
              <a:t>::size_t </a:t>
            </a:r>
            <a:r>
              <a:rPr lang="en-CA" sz="1250" dirty="0" err="1">
                <a:latin typeface="Consolas" panose="020B0609020204030204" pitchFamily="49" charset="0"/>
                <a:cs typeface="Consolas" panose="020B0609020204030204" pitchFamily="49" charset="0"/>
              </a:rPr>
              <a:t>binary_search</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array</a:t>
            </a:r>
            <a:r>
              <a:rPr lang="en-CA" sz="1250" dirty="0" smtClean="0">
                <a:latin typeface="Consolas" panose="020B0609020204030204" pitchFamily="49" charset="0"/>
                <a:cs typeface="Consolas" panose="020B0609020204030204" pitchFamily="49" charset="0"/>
              </a:rPr>
              <a:t>[],</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dirty="0" err="1" smtClean="0">
                <a:latin typeface="Consolas" panose="020B0609020204030204" pitchFamily="49" charset="0"/>
                <a:cs typeface="Consolas" panose="020B0609020204030204" pitchFamily="49" charset="0"/>
              </a:rPr>
              <a:t>std</a:t>
            </a:r>
            <a:r>
              <a:rPr lang="en-CA" sz="1250" dirty="0">
                <a:latin typeface="Consolas" panose="020B0609020204030204" pitchFamily="49" charset="0"/>
                <a:cs typeface="Consolas" panose="020B0609020204030204" pitchFamily="49" charset="0"/>
              </a:rPr>
              <a:t>::size_t const capacity,</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a:t>
            </a:r>
          </a:p>
          <a:p>
            <a:pPr marL="800100" lvl="2" indent="0">
              <a:buNone/>
            </a:pPr>
            <a:r>
              <a:rPr lang="en-CA" sz="1250" dirty="0" smtClean="0">
                <a:latin typeface="Consolas" panose="020B0609020204030204" pitchFamily="49" charset="0"/>
                <a:cs typeface="Consolas" panose="020B0609020204030204" pitchFamily="49" charset="0"/>
              </a:rPr>
              <a:t>    std::size_t left{0};</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right{capacity - 1};</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while ( left != right )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midpoint{(left + right)/2};</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b="1" dirty="0" smtClean="0">
                <a:solidFill>
                  <a:srgbClr val="FF0000"/>
                </a:solidFill>
                <a:latin typeface="Consolas" panose="020B0609020204030204" pitchFamily="49" charset="0"/>
                <a:cs typeface="Consolas" panose="020B0609020204030204" pitchFamily="49" charset="0"/>
              </a:rPr>
              <a:t>        if ( array[midpoint] == </a:t>
            </a:r>
            <a:r>
              <a:rPr lang="en-CA" sz="1250" b="1" dirty="0" err="1" smtClean="0">
                <a:solidFill>
                  <a:srgbClr val="FF0000"/>
                </a:solidFill>
                <a:latin typeface="Consolas" panose="020B0609020204030204" pitchFamily="49" charset="0"/>
                <a:cs typeface="Consolas" panose="020B0609020204030204" pitchFamily="49" charset="0"/>
              </a:rPr>
              <a:t>sought_value</a:t>
            </a:r>
            <a:r>
              <a:rPr lang="en-CA" sz="1250" b="1" dirty="0" smtClean="0">
                <a:solidFill>
                  <a:srgbClr val="FF0000"/>
                </a:solidFill>
                <a:latin typeface="Consolas" panose="020B0609020204030204" pitchFamily="49" charset="0"/>
                <a:cs typeface="Consolas" panose="020B0609020204030204" pitchFamily="49" charset="0"/>
              </a:rPr>
              <a:t> )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return midpoint;</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 else if ( array[midpoint] &gt; </a:t>
            </a:r>
            <a:r>
              <a:rPr lang="en-CA" sz="1250" b="1" dirty="0" err="1" smtClean="0">
                <a:solidFill>
                  <a:srgbClr val="FF0000"/>
                </a:solidFill>
                <a:latin typeface="Consolas" panose="020B0609020204030204" pitchFamily="49" charset="0"/>
                <a:cs typeface="Consolas" panose="020B0609020204030204" pitchFamily="49" charset="0"/>
              </a:rPr>
              <a:t>sought_value</a:t>
            </a:r>
            <a:r>
              <a:rPr lang="en-CA" sz="1250" b="1" dirty="0" smtClean="0">
                <a:solidFill>
                  <a:srgbClr val="FF0000"/>
                </a:solidFill>
                <a:latin typeface="Consolas" panose="020B0609020204030204" pitchFamily="49" charset="0"/>
                <a:cs typeface="Consolas" panose="020B0609020204030204" pitchFamily="49" charset="0"/>
              </a:rPr>
              <a:t> )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right = midpoint - 1;</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 else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left = midpoint + 1;</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a:latin typeface="Consolas" panose="020B0609020204030204" pitchFamily="49" charset="0"/>
                <a:cs typeface="Consolas" panose="020B0609020204030204" pitchFamily="49" charset="0"/>
              </a:rPr>
              <a:t>    return (array[left] ==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left : capacity;</a:t>
            </a:r>
          </a:p>
          <a:p>
            <a:pPr marL="800100" lvl="2" indent="0">
              <a:buNone/>
            </a:pPr>
            <a:r>
              <a:rPr lang="en-CA" sz="1250" dirty="0" smtClean="0">
                <a:latin typeface="Consolas" panose="020B0609020204030204" pitchFamily="49" charset="0"/>
                <a:cs typeface="Consolas" panose="020B0609020204030204" pitchFamily="49" charset="0"/>
              </a:rPr>
              <a:t>}</a:t>
            </a:r>
            <a:endParaRPr lang="en-CA" sz="1250" dirty="0"/>
          </a:p>
        </p:txBody>
      </p:sp>
      <p:sp>
        <p:nvSpPr>
          <p:cNvPr id="5" name="TextBox 4"/>
          <p:cNvSpPr txBox="1"/>
          <p:nvPr/>
        </p:nvSpPr>
        <p:spPr>
          <a:xfrm rot="19579884">
            <a:off x="5667454" y="5545389"/>
            <a:ext cx="3613490" cy="369332"/>
          </a:xfrm>
          <a:prstGeom prst="rect">
            <a:avLst/>
          </a:prstGeom>
          <a:noFill/>
        </p:spPr>
        <p:txBody>
          <a:bodyPr wrap="none" rtlCol="0">
            <a:spAutoFit/>
          </a:bodyPr>
          <a:lstStyle/>
          <a:p>
            <a:r>
              <a:rPr lang="en-CA" dirty="0" smtClean="0">
                <a:solidFill>
                  <a:srgbClr val="0070C0"/>
                </a:solidFill>
                <a:latin typeface="Georgia" panose="02040502050405020303" pitchFamily="18" charset="0"/>
              </a:rPr>
              <a:t>Cascading conditional statements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65434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You could include an assertion to ensure that another programmer does not adversely </a:t>
            </a:r>
            <a:r>
              <a:rPr lang="en-CA" dirty="0" smtClean="0"/>
              <a:t>change </a:t>
            </a:r>
            <a:r>
              <a:rPr lang="en-CA" dirty="0" smtClean="0"/>
              <a:t>the code</a:t>
            </a:r>
          </a:p>
          <a:p>
            <a:pPr marL="800100" lvl="2" indent="0">
              <a:buNone/>
            </a:pPr>
            <a:r>
              <a:rPr lang="en-CA" dirty="0" smtClean="0">
                <a:latin typeface="Consolas" panose="020B0609020204030204" pitchFamily="49" charset="0"/>
                <a:cs typeface="Consolas" panose="020B0609020204030204" pitchFamily="49" charset="0"/>
              </a:rPr>
              <a:t>if ( array[midpoint] == </a:t>
            </a:r>
            <a:r>
              <a:rPr lang="en-CA" dirty="0" err="1" smtClean="0">
                <a:latin typeface="Consolas" panose="020B0609020204030204" pitchFamily="49" charset="0"/>
                <a:cs typeface="Consolas" panose="020B0609020204030204" pitchFamily="49" charset="0"/>
              </a:rPr>
              <a:t>sought_value</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return midpoint;</a:t>
            </a:r>
          </a:p>
          <a:p>
            <a:pPr marL="800100" lvl="2" indent="0">
              <a:buNone/>
            </a:pPr>
            <a:r>
              <a:rPr lang="en-CA" dirty="0" smtClean="0">
                <a:latin typeface="Consolas" panose="020B0609020204030204" pitchFamily="49" charset="0"/>
                <a:cs typeface="Consolas" panose="020B0609020204030204" pitchFamily="49" charset="0"/>
              </a:rPr>
              <a:t>} else if ( array[midpoint] &gt; </a:t>
            </a:r>
            <a:r>
              <a:rPr lang="en-CA" dirty="0" err="1" smtClean="0">
                <a:latin typeface="Consolas" panose="020B0609020204030204" pitchFamily="49" charset="0"/>
                <a:cs typeface="Consolas" panose="020B0609020204030204" pitchFamily="49" charset="0"/>
              </a:rPr>
              <a:t>sought_value</a:t>
            </a:r>
            <a:r>
              <a:rPr lang="en-CA" dirty="0" smtClean="0">
                <a:latin typeface="Consolas" panose="020B0609020204030204" pitchFamily="49" charset="0"/>
                <a:cs typeface="Consolas" panose="020B0609020204030204" pitchFamily="49" charset="0"/>
              </a:rPr>
              <a:t> ) {</a:t>
            </a:r>
          </a:p>
          <a:p>
            <a:pPr marL="800100" lvl="2" indent="0">
              <a:buNone/>
            </a:pPr>
            <a:r>
              <a:rPr lang="en-CA" dirty="0" smtClean="0">
                <a:latin typeface="Consolas" panose="020B0609020204030204" pitchFamily="49" charset="0"/>
                <a:cs typeface="Consolas" panose="020B0609020204030204" pitchFamily="49" charset="0"/>
              </a:rPr>
              <a:t>    right = midpoint - 1;</a:t>
            </a:r>
          </a:p>
          <a:p>
            <a:pPr marL="800100" lvl="2" indent="0">
              <a:buNone/>
            </a:pPr>
            <a:r>
              <a:rPr lang="en-CA" dirty="0" smtClean="0">
                <a:latin typeface="Consolas" panose="020B0609020204030204" pitchFamily="49" charset="0"/>
                <a:cs typeface="Consolas" panose="020B0609020204030204" pitchFamily="49" charset="0"/>
              </a:rPr>
              <a:t>} else {</a:t>
            </a:r>
          </a:p>
          <a:p>
            <a:pPr marL="800100" lvl="2" indent="0">
              <a:buNone/>
            </a:pPr>
            <a:r>
              <a:rPr lang="en-CA" dirty="0" smtClean="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assert( array[midpoint] &lt; </a:t>
            </a:r>
            <a:r>
              <a:rPr lang="en-CA" b="1" dirty="0" err="1" smtClean="0">
                <a:solidFill>
                  <a:srgbClr val="FF0000"/>
                </a:solidFill>
                <a:latin typeface="Consolas" panose="020B0609020204030204" pitchFamily="49" charset="0"/>
                <a:cs typeface="Consolas" panose="020B0609020204030204" pitchFamily="49" charset="0"/>
              </a:rPr>
              <a:t>sought_value</a:t>
            </a:r>
            <a:r>
              <a:rPr lang="en-CA"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dirty="0" smtClean="0">
                <a:latin typeface="Consolas" panose="020B0609020204030204" pitchFamily="49" charset="0"/>
                <a:cs typeface="Consolas" panose="020B0609020204030204" pitchFamily="49" charset="0"/>
              </a:rPr>
              <a:t>    left = midpoint + 1;</a:t>
            </a:r>
          </a:p>
          <a:p>
            <a:pPr marL="800100" lvl="2" indent="0">
              <a:buNone/>
            </a:pPr>
            <a:r>
              <a:rPr lang="en-CA"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0907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a:xfrm>
            <a:off x="457200" y="1600200"/>
            <a:ext cx="7643192" cy="4525963"/>
          </a:xfrm>
        </p:spPr>
        <p:txBody>
          <a:bodyPr/>
          <a:lstStyle/>
          <a:p>
            <a:r>
              <a:rPr lang="en-CA" dirty="0" smtClean="0"/>
              <a:t>To test our function, let’s create an array of integers:</a:t>
            </a:r>
          </a:p>
          <a:p>
            <a:pPr lvl="1"/>
            <a:r>
              <a:rPr lang="en-CA" dirty="0" smtClean="0"/>
              <a:t>It should be sorted, and we should vary the spacing between the entries</a:t>
            </a:r>
          </a:p>
          <a:p>
            <a:pPr lvl="1"/>
            <a:r>
              <a:rPr lang="en-CA" dirty="0" smtClean="0"/>
              <a:t>Let’s pick an array capacity of 7</a:t>
            </a:r>
          </a:p>
          <a:p>
            <a:pPr marL="1257300" lvl="3" indent="0">
              <a:buNone/>
            </a:pPr>
            <a:r>
              <a:rPr lang="en-CA" dirty="0" smtClean="0">
                <a:latin typeface="Consolas" panose="020B0609020204030204" pitchFamily="49" charset="0"/>
                <a:cs typeface="Consolas" panose="020B0609020204030204" pitchFamily="49" charset="0"/>
              </a:rPr>
              <a:t>int array[7]{1, 6, 9, 10, 13, 17, 21};</a:t>
            </a:r>
          </a:p>
          <a:p>
            <a:pPr lvl="1"/>
            <a:endParaRPr lang="en-CA" dirty="0" smtClean="0">
              <a:solidFill>
                <a:prstClr val="black"/>
              </a:solidFill>
            </a:endParaRPr>
          </a:p>
          <a:p>
            <a:pPr lvl="1"/>
            <a:r>
              <a:rPr lang="en-CA" dirty="0" smtClean="0">
                <a:solidFill>
                  <a:prstClr val="black"/>
                </a:solidFill>
              </a:rPr>
              <a:t>Next, let us attempt to find every integer between 0 and 22:</a:t>
            </a:r>
            <a:endParaRPr lang="en-CA" dirty="0">
              <a:solidFill>
                <a:prstClr val="black"/>
              </a:solidFill>
            </a:endParaRPr>
          </a:p>
          <a:p>
            <a:pPr marL="1257300" lvl="3" indent="0">
              <a:buNone/>
            </a:pPr>
            <a:r>
              <a:rPr lang="en-CA" dirty="0" smtClean="0">
                <a:latin typeface="Consolas" panose="020B0609020204030204" pitchFamily="49" charset="0"/>
                <a:cs typeface="Consolas" panose="020B0609020204030204" pitchFamily="49" charset="0"/>
              </a:rPr>
              <a:t>std::size_t tmp;</a:t>
            </a:r>
          </a:p>
          <a:p>
            <a:pPr marL="1257300" lvl="3" indent="0">
              <a:buNone/>
            </a:pPr>
            <a:r>
              <a:rPr lang="en-CA" dirty="0" smtClean="0">
                <a:latin typeface="Consolas" panose="020B0609020204030204" pitchFamily="49" charset="0"/>
                <a:cs typeface="Consolas" panose="020B0609020204030204" pitchFamily="49" charset="0"/>
              </a:rPr>
              <a:t>for ( int k{0}; k &lt;= 22; ++k )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binary_search</a:t>
            </a:r>
            <a:r>
              <a:rPr lang="en-CA" dirty="0" smtClean="0">
                <a:latin typeface="Consolas" panose="020B0609020204030204" pitchFamily="49" charset="0"/>
                <a:cs typeface="Consolas" panose="020B0609020204030204" pitchFamily="49" charset="0"/>
              </a:rPr>
              <a:t>( array, 7, k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&lt;&lt; std::endl;</a:t>
            </a:r>
          </a:p>
          <a:p>
            <a:pPr marL="1257300" lvl="3"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7956376" y="764704"/>
            <a:ext cx="896399" cy="6001643"/>
          </a:xfrm>
          <a:prstGeom prst="rect">
            <a:avLst/>
          </a:prstGeom>
          <a:noFill/>
        </p:spPr>
        <p:txBody>
          <a:bodyPr wrap="none" rtlCol="0">
            <a:spAutoFit/>
          </a:bodyPr>
          <a:lstStyle/>
          <a:p>
            <a:r>
              <a:rPr lang="en-CA" sz="1550" dirty="0" smtClean="0">
                <a:solidFill>
                  <a:srgbClr val="0070C0"/>
                </a:solidFill>
                <a:latin typeface="Georgia" panose="02040502050405020303" pitchFamily="18" charset="0"/>
              </a:rPr>
              <a:t>Output:</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0</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1</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2</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3</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4</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5</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6</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endParaRPr lang="en-CA" sz="155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4361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smtClean="0"/>
              <a:t>It seems to work:</a:t>
            </a:r>
          </a:p>
          <a:p>
            <a:pPr lvl="1"/>
            <a:r>
              <a:rPr lang="en-CA" dirty="0" smtClean="0"/>
              <a:t>We should, however, not just try one size of an array:</a:t>
            </a:r>
          </a:p>
          <a:p>
            <a:pPr lvl="1"/>
            <a:r>
              <a:rPr lang="en-CA" dirty="0" smtClean="0"/>
              <a:t>Let’s pick an array capacity of 8:</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lvl="1"/>
            <a:endParaRPr lang="en-CA" dirty="0" smtClean="0">
              <a:solidFill>
                <a:prstClr val="black"/>
              </a:solidFill>
            </a:endParaRPr>
          </a:p>
          <a:p>
            <a:pPr lvl="1"/>
            <a:r>
              <a:rPr lang="en-CA" dirty="0" smtClean="0">
                <a:solidFill>
                  <a:prstClr val="black"/>
                </a:solidFill>
              </a:rPr>
              <a:t>Next, let us attempt to find every integer between 0 and 22:</a:t>
            </a:r>
            <a:endParaRPr lang="en-CA" dirty="0">
              <a:solidFill>
                <a:prstClr val="black"/>
              </a:solidFill>
            </a:endParaRPr>
          </a:p>
          <a:p>
            <a:pPr marL="1257300" lvl="3" indent="0">
              <a:buNone/>
            </a:pPr>
            <a:r>
              <a:rPr lang="en-CA" dirty="0" smtClean="0">
                <a:latin typeface="Consolas" panose="020B0609020204030204" pitchFamily="49" charset="0"/>
                <a:cs typeface="Consolas" panose="020B0609020204030204" pitchFamily="49" charset="0"/>
              </a:rPr>
              <a:t>std::size_t tmp;</a:t>
            </a:r>
          </a:p>
          <a:p>
            <a:pPr marL="1257300" lvl="3" indent="0">
              <a:buNone/>
            </a:pPr>
            <a:r>
              <a:rPr lang="en-CA" dirty="0" smtClean="0">
                <a:latin typeface="Consolas" panose="020B0609020204030204" pitchFamily="49" charset="0"/>
                <a:cs typeface="Consolas" panose="020B0609020204030204" pitchFamily="49" charset="0"/>
              </a:rPr>
              <a:t>for ( int k{0}; k &lt;= 30; ++k )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a:t>
            </a:r>
            <a:r>
              <a:rPr lang="en-CA" dirty="0" err="1" smtClean="0">
                <a:latin typeface="Consolas" panose="020B0609020204030204" pitchFamily="49" charset="0"/>
                <a:cs typeface="Consolas" panose="020B0609020204030204" pitchFamily="49" charset="0"/>
              </a:rPr>
              <a:t>binary_search</a:t>
            </a:r>
            <a:r>
              <a:rPr lang="en-CA" dirty="0" smtClean="0">
                <a:latin typeface="Consolas" panose="020B0609020204030204" pitchFamily="49" charset="0"/>
                <a:cs typeface="Consolas" panose="020B0609020204030204" pitchFamily="49" charset="0"/>
              </a:rPr>
              <a:t>( array, 8, k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&lt;&lt; std::endl;</a:t>
            </a:r>
          </a:p>
          <a:p>
            <a:pPr marL="1257300" lvl="3"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
        <p:nvSpPr>
          <p:cNvPr id="4" name="TextBox 3"/>
          <p:cNvSpPr txBox="1"/>
          <p:nvPr/>
        </p:nvSpPr>
        <p:spPr>
          <a:xfrm>
            <a:off x="1640749" y="5517103"/>
            <a:ext cx="5862502"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Problem: it seems to be in an infinite loop…</a:t>
            </a:r>
          </a:p>
          <a:p>
            <a:r>
              <a:rPr lang="en-CA" sz="2000" dirty="0">
                <a:solidFill>
                  <a:srgbClr val="0070C0"/>
                </a:solidFill>
                <a:latin typeface="Georgia" panose="02040502050405020303" pitchFamily="18" charset="0"/>
                <a:cs typeface="Consolas" panose="020B0609020204030204" pitchFamily="49" charset="0"/>
              </a:rPr>
              <a:t>  – </a:t>
            </a:r>
            <a:r>
              <a:rPr lang="en-CA" sz="2000" dirty="0" smtClean="0">
                <a:solidFill>
                  <a:srgbClr val="0070C0"/>
                </a:solidFill>
                <a:latin typeface="Georgia" panose="02040502050405020303" pitchFamily="18" charset="0"/>
                <a:cs typeface="Consolas" panose="020B0609020204030204" pitchFamily="49" charset="0"/>
              </a:rPr>
              <a:t>It seems that 17 was found</a:t>
            </a:r>
            <a:endParaRPr lang="en-CA" sz="2000" dirty="0">
              <a:solidFill>
                <a:srgbClr val="0070C0"/>
              </a:solidFill>
              <a:latin typeface="Consolas" panose="020B0609020204030204" pitchFamily="49" charset="0"/>
              <a:cs typeface="Consolas" panose="020B0609020204030204" pitchFamily="49" charset="0"/>
            </a:endParaRPr>
          </a:p>
          <a:p>
            <a:r>
              <a:rPr lang="en-CA" sz="2000" dirty="0" smtClean="0">
                <a:solidFill>
                  <a:srgbClr val="0070C0"/>
                </a:solidFill>
                <a:latin typeface="Georgia" panose="02040502050405020303" pitchFamily="18" charset="0"/>
                <a:cs typeface="Consolas" panose="020B0609020204030204" pitchFamily="49" charset="0"/>
              </a:rPr>
              <a:t>  – There seems to be a problem searching for 18…</a:t>
            </a:r>
            <a:endParaRPr lang="en-CA" sz="2000" dirty="0">
              <a:solidFill>
                <a:srgbClr val="0070C0"/>
              </a:solidFill>
              <a:latin typeface="Consolas" panose="020B0609020204030204" pitchFamily="49" charset="0"/>
              <a:cs typeface="Consolas" panose="020B0609020204030204" pitchFamily="49" charset="0"/>
            </a:endParaRPr>
          </a:p>
        </p:txBody>
      </p:sp>
      <p:sp>
        <p:nvSpPr>
          <p:cNvPr id="5" name="TextBox 4"/>
          <p:cNvSpPr txBox="1"/>
          <p:nvPr/>
        </p:nvSpPr>
        <p:spPr>
          <a:xfrm>
            <a:off x="7956376" y="764704"/>
            <a:ext cx="896399" cy="4770537"/>
          </a:xfrm>
          <a:prstGeom prst="rect">
            <a:avLst/>
          </a:prstGeom>
          <a:noFill/>
        </p:spPr>
        <p:txBody>
          <a:bodyPr wrap="none" rtlCol="0">
            <a:spAutoFit/>
          </a:bodyPr>
          <a:lstStyle/>
          <a:p>
            <a:r>
              <a:rPr lang="en-CA" sz="1550" dirty="0" smtClean="0">
                <a:solidFill>
                  <a:srgbClr val="0070C0"/>
                </a:solidFill>
                <a:latin typeface="Georgia" panose="02040502050405020303" pitchFamily="18" charset="0"/>
              </a:rPr>
              <a:t>Output:</a:t>
            </a:r>
          </a:p>
          <a:p>
            <a:r>
              <a:rPr lang="en-CA" sz="1550" dirty="0">
                <a:solidFill>
                  <a:srgbClr val="0070C0"/>
                </a:solidFill>
                <a:latin typeface="Consolas" panose="020B0609020204030204" pitchFamily="49" charset="0"/>
                <a:cs typeface="Consolas" panose="020B0609020204030204" pitchFamily="49" charset="0"/>
              </a:rPr>
              <a:t>   7</a:t>
            </a:r>
            <a:endParaRPr lang="en-CA" sz="1550" dirty="0" smtClean="0">
              <a:solidFill>
                <a:srgbClr val="0070C0"/>
              </a:solidFill>
              <a:latin typeface="Consolas" panose="020B0609020204030204" pitchFamily="49" charset="0"/>
              <a:cs typeface="Consolas" panose="020B0609020204030204" pitchFamily="49" charset="0"/>
            </a:endParaRP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0</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1</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2</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3</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4</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7</a:t>
            </a:r>
          </a:p>
          <a:p>
            <a:r>
              <a:rPr lang="en-CA" sz="1550" dirty="0">
                <a:solidFill>
                  <a:srgbClr val="0070C0"/>
                </a:solidFill>
                <a:latin typeface="Consolas" panose="020B0609020204030204" pitchFamily="49" charset="0"/>
                <a:cs typeface="Consolas" panose="020B0609020204030204" pitchFamily="49" charset="0"/>
              </a:rPr>
              <a:t> </a:t>
            </a:r>
            <a:r>
              <a:rPr lang="en-CA" sz="1550" dirty="0" smtClean="0">
                <a:solidFill>
                  <a:srgbClr val="0070C0"/>
                </a:solidFill>
                <a:latin typeface="Consolas" panose="020B0609020204030204" pitchFamily="49" charset="0"/>
                <a:cs typeface="Consolas" panose="020B0609020204030204" pitchFamily="49" charset="0"/>
              </a:rPr>
              <a:t>  5</a:t>
            </a:r>
          </a:p>
        </p:txBody>
      </p:sp>
      <p:sp>
        <p:nvSpPr>
          <p:cNvPr id="6" name="Rectangle 5"/>
          <p:cNvSpPr/>
          <p:nvPr/>
        </p:nvSpPr>
        <p:spPr>
          <a:xfrm>
            <a:off x="7158704" y="5332437"/>
            <a:ext cx="2040943" cy="369332"/>
          </a:xfrm>
          <a:prstGeom prst="rect">
            <a:avLst/>
          </a:prstGeom>
        </p:spPr>
        <p:txBody>
          <a:bodyPr wrap="none">
            <a:spAutoFit/>
          </a:bodyPr>
          <a:lstStyle/>
          <a:p>
            <a:r>
              <a:rPr lang="en-CA" dirty="0" smtClean="0">
                <a:solidFill>
                  <a:srgbClr val="FF0000"/>
                </a:solidFill>
                <a:latin typeface="Georgia" panose="02040502050405020303" pitchFamily="18" charset="0"/>
              </a:rPr>
              <a:t>keeps executing… </a:t>
            </a:r>
            <a:endParaRPr lang="en-CA" dirty="0">
              <a:solidFill>
                <a:srgbClr val="FF0000"/>
              </a:solidFill>
            </a:endParaRPr>
          </a:p>
        </p:txBody>
      </p:sp>
    </p:spTree>
    <p:extLst>
      <p:ext uri="{BB962C8B-B14F-4D97-AF65-F5344CB8AC3E}">
        <p14:creationId xmlns:p14="http://schemas.microsoft.com/office/powerpoint/2010/main" val="1650720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smtClean="0"/>
              <a:t>From the output, we note the search for </a:t>
            </a:r>
            <a:r>
              <a:rPr lang="en-CA" dirty="0" smtClean="0">
                <a:latin typeface="Consolas" panose="020B0609020204030204" pitchFamily="49" charset="0"/>
                <a:cs typeface="Consolas" panose="020B0609020204030204" pitchFamily="49" charset="0"/>
              </a:rPr>
              <a:t>18</a:t>
            </a:r>
            <a:r>
              <a:rPr lang="en-CA" dirty="0" smtClean="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Our local variables are initialized:</a:t>
            </a:r>
            <a:endParaRPr lang="en-CA" dirty="0">
              <a:solidFill>
                <a:prstClr val="black"/>
              </a:solidFill>
            </a:endParaRPr>
          </a:p>
          <a:p>
            <a:pPr marL="228600" indent="0">
              <a:buNone/>
            </a:pPr>
            <a:r>
              <a:rPr lang="en-CA" dirty="0" smtClean="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left:   0</a:t>
            </a:r>
            <a:endParaRPr lang="en-CA" b="1" dirty="0">
              <a:solidFill>
                <a:srgbClr val="FF0000"/>
              </a:solidFill>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right:  </a:t>
            </a:r>
            <a:r>
              <a:rPr lang="en-CA" b="1" dirty="0">
                <a:solidFill>
                  <a:srgbClr val="0070C0"/>
                </a:solidFill>
                <a:latin typeface="Consolas" panose="020B0609020204030204" pitchFamily="49" charset="0"/>
                <a:cs typeface="Consolas" panose="020B0609020204030204" pitchFamily="49" charset="0"/>
              </a:rPr>
              <a:t>7</a:t>
            </a: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55822763"/>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FF0000"/>
                          </a:solidFill>
                        </a:rPr>
                        <a:t>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6</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9</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10</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13</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17</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4067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We find the mid-point:</a:t>
            </a:r>
            <a:endParaRPr lang="en-CA" dirty="0">
              <a:solidFill>
                <a:prstClr val="black"/>
              </a:solidFill>
            </a:endParaRPr>
          </a:p>
          <a:p>
            <a:pPr marL="228600" indent="0">
              <a:buNone/>
            </a:pPr>
            <a:r>
              <a:rPr lang="en-CA" dirty="0" smtClean="0">
                <a:latin typeface="Consolas" panose="020B0609020204030204" pitchFamily="49" charset="0"/>
                <a:cs typeface="Consolas" panose="020B0609020204030204" pitchFamily="49" charset="0"/>
              </a:rPr>
              <a:t>	left:   0</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b="1" dirty="0" smtClean="0">
                <a:solidFill>
                  <a:srgbClr val="7030A0"/>
                </a:solidFill>
                <a:latin typeface="Consolas" panose="020B0609020204030204" pitchFamily="49" charset="0"/>
                <a:cs typeface="Consolas" panose="020B0609020204030204" pitchFamily="49" charset="0"/>
              </a:rPr>
              <a:t>midpoint: 3</a:t>
            </a:r>
            <a:endParaRPr lang="en-CA" b="1" dirty="0">
              <a:solidFill>
                <a:srgbClr val="7030A0"/>
              </a:solidFill>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b="1" dirty="0" smtClean="0">
                <a:latin typeface="Consolas" panose="020B0609020204030204" pitchFamily="49" charset="0"/>
                <a:cs typeface="Consolas" panose="020B0609020204030204" pitchFamily="49" charset="0"/>
              </a:rPr>
              <a:t>    </a:t>
            </a:r>
            <a:r>
              <a:rPr lang="en-CA" sz="1600" b="1" dirty="0" smtClean="0">
                <a:solidFill>
                  <a:srgbClr val="7030A0"/>
                </a:solidFill>
                <a:latin typeface="Consolas" panose="020B0609020204030204" pitchFamily="49" charset="0"/>
                <a:cs typeface="Consolas" panose="020B0609020204030204" pitchFamily="49" charset="0"/>
              </a:rPr>
              <a:t>std::size_t midpoint{(left + right)/2};</a:t>
            </a:r>
            <a:endParaRPr lang="en-CA" sz="1600" b="1" dirty="0">
              <a:solidFill>
                <a:srgbClr val="7030A0"/>
              </a:solidFill>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5911304"/>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FF0000"/>
                          </a:solidFill>
                        </a:rPr>
                        <a:t>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6</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9</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10</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13</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17</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Oval 3"/>
          <p:cNvSpPr/>
          <p:nvPr/>
        </p:nvSpPr>
        <p:spPr>
          <a:xfrm>
            <a:off x="14183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1552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r>
              <a:rPr lang="en-CA" dirty="0" smtClean="0"/>
              <a:t>:</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Now: </a:t>
            </a:r>
            <a:r>
              <a:rPr lang="en-CA" dirty="0" smtClean="0">
                <a:solidFill>
                  <a:prstClr val="black"/>
                </a:solidFill>
                <a:latin typeface="Consolas" panose="020B0609020204030204" pitchFamily="49" charset="0"/>
                <a:cs typeface="Consolas" panose="020B0609020204030204" pitchFamily="49" charset="0"/>
              </a:rPr>
              <a:t>array[3] &lt; 18</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left:   0</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3</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39569044"/>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1" dirty="0" smtClean="0">
                          <a:solidFill>
                            <a:srgbClr val="FF0000"/>
                          </a:solidFill>
                        </a:rPr>
                        <a:t>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6</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9</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10</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13</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17</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14183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223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Determine how to search a sorted list</a:t>
            </a:r>
          </a:p>
          <a:p>
            <a:pPr lvl="1"/>
            <a:r>
              <a:rPr lang="en-CA" dirty="0" smtClean="0"/>
              <a:t>Define the binary search algorithm</a:t>
            </a:r>
          </a:p>
          <a:p>
            <a:pPr lvl="1"/>
            <a:r>
              <a:rPr lang="en-CA" dirty="0" smtClean="0"/>
              <a:t>Look at the flow chart for this algorithm</a:t>
            </a:r>
            <a:endParaRPr lang="en-CA" dirty="0" smtClean="0">
              <a:latin typeface="Consolas" panose="020B0609020204030204" pitchFamily="49" charset="0"/>
              <a:cs typeface="Consolas" panose="020B0609020204030204" pitchFamily="49" charset="0"/>
            </a:endParaRPr>
          </a:p>
          <a:p>
            <a:pPr lvl="1"/>
            <a:r>
              <a:rPr lang="en-CA" dirty="0" smtClean="0"/>
              <a:t>Implement the algorithm based on the flow chart</a:t>
            </a:r>
          </a:p>
          <a:p>
            <a:pPr lvl="1"/>
            <a:r>
              <a:rPr lang="en-CA" dirty="0" smtClean="0"/>
              <a:t>Test the implementation and look at test cases</a:t>
            </a:r>
          </a:p>
          <a:p>
            <a:pPr lvl="1"/>
            <a:r>
              <a:rPr lang="en-CA" dirty="0" smtClean="0"/>
              <a:t>Examine the number of steps that must be taken</a:t>
            </a:r>
          </a:p>
          <a:p>
            <a:pPr lvl="1"/>
            <a:r>
              <a:rPr lang="en-CA" dirty="0" smtClean="0"/>
              <a:t>Describe the implementations in the Standard Template Library</a:t>
            </a:r>
          </a:p>
          <a:p>
            <a:pPr lvl="1"/>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r>
              <a:rPr lang="en-CA" dirty="0" smtClean="0"/>
              <a:t>:</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Thus, we update </a:t>
            </a:r>
            <a:r>
              <a:rPr lang="en-CA" dirty="0" smtClean="0">
                <a:solidFill>
                  <a:prstClr val="black"/>
                </a:solidFill>
                <a:latin typeface="Consolas" panose="020B0609020204030204" pitchFamily="49" charset="0"/>
                <a:cs typeface="Consolas" panose="020B0609020204030204" pitchFamily="49" charset="0"/>
              </a:rPr>
              <a:t>left</a:t>
            </a:r>
            <a:r>
              <a:rPr lang="en-CA" dirty="0" smtClean="0">
                <a:solidFill>
                  <a:prstClr val="black"/>
                </a:solidFill>
              </a:rPr>
              <a:t>:</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solidFill>
                  <a:srgbClr val="FF0000"/>
                </a:solidFill>
                <a:latin typeface="Consolas" panose="020B0609020204030204" pitchFamily="49" charset="0"/>
                <a:cs typeface="Consolas" panose="020B0609020204030204" pitchFamily="49" charset="0"/>
              </a:rPr>
              <a:t>	left:   4</a:t>
            </a:r>
            <a:endParaRPr lang="en-CA" b="1" dirty="0">
              <a:solidFill>
                <a:srgbClr val="FF0000"/>
              </a:solidFill>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3</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b="1" dirty="0" smtClean="0">
                <a:solidFill>
                  <a:srgbClr val="FF0000"/>
                </a:solidFill>
                <a:latin typeface="Consolas" panose="020B0609020204030204" pitchFamily="49" charset="0"/>
                <a:cs typeface="Consolas" panose="020B0609020204030204" pitchFamily="49" charset="0"/>
              </a:rPr>
              <a:t>        left </a:t>
            </a: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midpoint + 1;</a:t>
            </a:r>
            <a:endParaRPr lang="en-CA" sz="1600" b="1" dirty="0">
              <a:solidFill>
                <a:srgbClr val="FF0000"/>
              </a:solidFill>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9315458"/>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13</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17</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14183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3933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We find a new value for mid-point:</a:t>
            </a:r>
            <a:endParaRPr lang="en-CA" dirty="0">
              <a:solidFill>
                <a:prstClr val="black"/>
              </a:solidFill>
            </a:endParaRPr>
          </a:p>
          <a:p>
            <a:pPr marL="228600" indent="0">
              <a:buNone/>
            </a:pPr>
            <a:r>
              <a:rPr lang="en-CA" dirty="0" smtClean="0">
                <a:latin typeface="Consolas" panose="020B0609020204030204" pitchFamily="49" charset="0"/>
                <a:cs typeface="Consolas" panose="020B0609020204030204" pitchFamily="49" charset="0"/>
              </a:rPr>
              <a:t>	left:   4</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b="1" dirty="0" smtClean="0">
                <a:solidFill>
                  <a:srgbClr val="7030A0"/>
                </a:solidFill>
                <a:latin typeface="Consolas" panose="020B0609020204030204" pitchFamily="49" charset="0"/>
                <a:cs typeface="Consolas" panose="020B0609020204030204" pitchFamily="49" charset="0"/>
              </a:rPr>
              <a:t>midpoint: 5</a:t>
            </a:r>
            <a:endParaRPr lang="en-CA" b="1" dirty="0">
              <a:solidFill>
                <a:srgbClr val="7030A0"/>
              </a:solidFill>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b="1" dirty="0" smtClean="0">
                <a:latin typeface="Consolas" panose="020B0609020204030204" pitchFamily="49" charset="0"/>
                <a:cs typeface="Consolas" panose="020B0609020204030204" pitchFamily="49" charset="0"/>
              </a:rPr>
              <a:t>    </a:t>
            </a:r>
            <a:r>
              <a:rPr lang="en-CA" sz="1600" b="1" dirty="0" smtClean="0">
                <a:solidFill>
                  <a:srgbClr val="7030A0"/>
                </a:solidFill>
                <a:latin typeface="Consolas" panose="020B0609020204030204" pitchFamily="49" charset="0"/>
                <a:cs typeface="Consolas" panose="020B0609020204030204" pitchFamily="49" charset="0"/>
              </a:rPr>
              <a:t>std::size_t midpoint{(left + right)/2};</a:t>
            </a:r>
            <a:endParaRPr lang="en-CA" sz="1600" b="1" dirty="0">
              <a:solidFill>
                <a:srgbClr val="7030A0"/>
              </a:solidFill>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44705729"/>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13</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7030A0"/>
                          </a:solidFill>
                        </a:rPr>
                        <a:t>17</a:t>
                      </a:r>
                      <a:endParaRPr lang="en-CA" b="1" dirty="0">
                        <a:solidFill>
                          <a:srgbClr val="7030A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339752"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047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Now: </a:t>
            </a:r>
            <a:r>
              <a:rPr lang="en-CA" dirty="0" smtClean="0">
                <a:solidFill>
                  <a:prstClr val="black"/>
                </a:solidFill>
                <a:latin typeface="Consolas" panose="020B0609020204030204" pitchFamily="49" charset="0"/>
                <a:cs typeface="Consolas" panose="020B0609020204030204" pitchFamily="49" charset="0"/>
              </a:rPr>
              <a:t>array[5] &lt; 18</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left:   4</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5</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98511311"/>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13</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7030A0"/>
                          </a:solidFill>
                        </a:rPr>
                        <a:t>17</a:t>
                      </a:r>
                      <a:endParaRPr lang="en-CA" b="1" dirty="0">
                        <a:solidFill>
                          <a:srgbClr val="7030A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t>21</a:t>
                      </a:r>
                      <a:endParaRPr lang="en-CA" b="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339752"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4891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Again, we update </a:t>
            </a:r>
            <a:r>
              <a:rPr lang="en-CA" dirty="0" smtClean="0">
                <a:solidFill>
                  <a:prstClr val="black"/>
                </a:solidFill>
                <a:latin typeface="Consolas" panose="020B0609020204030204" pitchFamily="49" charset="0"/>
                <a:cs typeface="Consolas" panose="020B0609020204030204" pitchFamily="49" charset="0"/>
              </a:rPr>
              <a:t>left</a:t>
            </a:r>
            <a:r>
              <a:rPr lang="en-CA" dirty="0" smtClean="0">
                <a:solidFill>
                  <a:prstClr val="black"/>
                </a:solidFill>
              </a:rPr>
              <a:t>:</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solidFill>
                  <a:srgbClr val="FF0000"/>
                </a:solidFill>
                <a:latin typeface="Consolas" panose="020B0609020204030204" pitchFamily="49" charset="0"/>
                <a:cs typeface="Consolas" panose="020B0609020204030204" pitchFamily="49" charset="0"/>
              </a:rPr>
              <a:t>	left:   6</a:t>
            </a:r>
            <a:endParaRPr lang="en-CA" b="1" dirty="0">
              <a:solidFill>
                <a:srgbClr val="FF0000"/>
              </a:solidFill>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5</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b="1" dirty="0" smtClean="0">
                <a:solidFill>
                  <a:srgbClr val="FF0000"/>
                </a:solidFill>
                <a:latin typeface="Consolas" panose="020B0609020204030204" pitchFamily="49" charset="0"/>
                <a:cs typeface="Consolas" panose="020B0609020204030204" pitchFamily="49" charset="0"/>
              </a:rPr>
              <a:t>        left </a:t>
            </a:r>
            <a:r>
              <a:rPr lang="en-CA" sz="1600" b="1" dirty="0">
                <a:solidFill>
                  <a:srgbClr val="FF0000"/>
                </a:solidFill>
                <a:latin typeface="Consolas" panose="020B0609020204030204" pitchFamily="49" charset="0"/>
                <a:cs typeface="Consolas" panose="020B0609020204030204" pitchFamily="49" charset="0"/>
              </a:rPr>
              <a:t>= </a:t>
            </a:r>
            <a:r>
              <a:rPr lang="en-CA" sz="1600" b="1" dirty="0" smtClean="0">
                <a:solidFill>
                  <a:srgbClr val="FF0000"/>
                </a:solidFill>
                <a:latin typeface="Consolas" panose="020B0609020204030204" pitchFamily="49" charset="0"/>
                <a:cs typeface="Consolas" panose="020B0609020204030204" pitchFamily="49" charset="0"/>
              </a:rPr>
              <a:t>midpoint + 1;</a:t>
            </a:r>
            <a:endParaRPr lang="en-CA" sz="1600" b="1" dirty="0">
              <a:solidFill>
                <a:srgbClr val="FF0000"/>
              </a:solidFill>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74265950"/>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13</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chemeClr val="bg1">
                              <a:lumMod val="50000"/>
                            </a:schemeClr>
                          </a:solidFill>
                        </a:rPr>
                        <a:t>17</a:t>
                      </a:r>
                      <a:endParaRPr lang="en-CA" b="1"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339752"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329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r>
              <a:rPr lang="en-CA" dirty="0" smtClean="0"/>
              <a:t>:</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We find a new value for mid-point:</a:t>
            </a:r>
            <a:endParaRPr lang="en-CA" dirty="0">
              <a:solidFill>
                <a:prstClr val="black"/>
              </a:solidFill>
            </a:endParaRPr>
          </a:p>
          <a:p>
            <a:pPr marL="228600" indent="0">
              <a:buNone/>
            </a:pPr>
            <a:r>
              <a:rPr lang="en-CA" dirty="0" smtClean="0">
                <a:latin typeface="Consolas" panose="020B0609020204030204" pitchFamily="49" charset="0"/>
                <a:cs typeface="Consolas" panose="020B0609020204030204" pitchFamily="49" charset="0"/>
              </a:rPr>
              <a:t>	left:   6</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b="1" dirty="0" smtClean="0">
                <a:solidFill>
                  <a:srgbClr val="7030A0"/>
                </a:solidFill>
                <a:latin typeface="Consolas" panose="020B0609020204030204" pitchFamily="49" charset="0"/>
                <a:cs typeface="Consolas" panose="020B0609020204030204" pitchFamily="49" charset="0"/>
              </a:rPr>
              <a:t>midpoint: 6</a:t>
            </a:r>
            <a:endParaRPr lang="en-CA" b="1" dirty="0">
              <a:solidFill>
                <a:srgbClr val="7030A0"/>
              </a:solidFill>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59518377"/>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13</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chemeClr val="bg1">
                              <a:lumMod val="50000"/>
                            </a:schemeClr>
                          </a:solidFill>
                        </a:rPr>
                        <a:t>17</a:t>
                      </a:r>
                      <a:endParaRPr lang="en-CA" b="1"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8012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b="1" dirty="0" smtClean="0">
                <a:latin typeface="Consolas" panose="020B0609020204030204" pitchFamily="49" charset="0"/>
                <a:cs typeface="Consolas" panose="020B0609020204030204" pitchFamily="49" charset="0"/>
              </a:rPr>
              <a:t>    </a:t>
            </a:r>
            <a:r>
              <a:rPr lang="en-CA" sz="1600" b="1" dirty="0" smtClean="0">
                <a:solidFill>
                  <a:srgbClr val="7030A0"/>
                </a:solidFill>
                <a:latin typeface="Consolas" panose="020B0609020204030204" pitchFamily="49" charset="0"/>
                <a:cs typeface="Consolas" panose="020B0609020204030204" pitchFamily="49" charset="0"/>
              </a:rPr>
              <a:t>std::size_t midpoint{(left + right)/2};</a:t>
            </a:r>
            <a:endParaRPr lang="en-CA" sz="1600" b="1" dirty="0">
              <a:solidFill>
                <a:srgbClr val="7030A0"/>
              </a:solidFill>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dirty="0" smtClean="0">
                <a:latin typeface="Consolas" panose="020B0609020204030204" pitchFamily="49" charset="0"/>
                <a:cs typeface="Consolas" panose="020B0609020204030204" pitchFamily="49" charset="0"/>
              </a:rPr>
              <a:t>        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17679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Now: </a:t>
            </a:r>
            <a:r>
              <a:rPr lang="en-CA" dirty="0" smtClean="0">
                <a:solidFill>
                  <a:prstClr val="black"/>
                </a:solidFill>
                <a:latin typeface="Consolas" panose="020B0609020204030204" pitchFamily="49" charset="0"/>
                <a:cs typeface="Consolas" panose="020B0609020204030204" pitchFamily="49" charset="0"/>
              </a:rPr>
              <a:t>array[6] &gt; 18</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left:   6</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right:  7</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6</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83273441"/>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13</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chemeClr val="bg1">
                              <a:lumMod val="50000"/>
                            </a:schemeClr>
                          </a:solidFill>
                        </a:rPr>
                        <a:t>17</a:t>
                      </a:r>
                      <a:endParaRPr lang="en-CA" b="1"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1" dirty="0" smtClean="0">
                          <a:solidFill>
                            <a:srgbClr val="0070C0"/>
                          </a:solidFill>
                        </a:rPr>
                        <a:t>29</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8012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1313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our function</a:t>
            </a:r>
            <a:endParaRPr lang="en-CA" dirty="0"/>
          </a:p>
        </p:txBody>
      </p:sp>
      <p:sp>
        <p:nvSpPr>
          <p:cNvPr id="3" name="Content Placeholder 2"/>
          <p:cNvSpPr>
            <a:spLocks noGrp="1"/>
          </p:cNvSpPr>
          <p:nvPr>
            <p:ph idx="1"/>
          </p:nvPr>
        </p:nvSpPr>
        <p:spPr/>
        <p:txBody>
          <a:bodyPr/>
          <a:lstStyle/>
          <a:p>
            <a:r>
              <a:rPr lang="en-CA" dirty="0"/>
              <a:t>From the output, we note the search for </a:t>
            </a:r>
            <a:r>
              <a:rPr lang="en-CA" dirty="0">
                <a:latin typeface="Consolas" panose="020B0609020204030204" pitchFamily="49" charset="0"/>
                <a:cs typeface="Consolas" panose="020B0609020204030204" pitchFamily="49" charset="0"/>
              </a:rPr>
              <a:t>18</a:t>
            </a:r>
            <a:r>
              <a:rPr lang="en-CA" dirty="0"/>
              <a:t> fails:</a:t>
            </a:r>
          </a:p>
          <a:p>
            <a:pPr marL="1257300" lvl="3" indent="0">
              <a:buNone/>
            </a:pPr>
            <a:r>
              <a:rPr lang="en-CA" dirty="0" smtClean="0">
                <a:latin typeface="Consolas" panose="020B0609020204030204" pitchFamily="49" charset="0"/>
                <a:cs typeface="Consolas" panose="020B0609020204030204" pitchFamily="49" charset="0"/>
              </a:rPr>
              <a:t>int array[8]{1, 6, 9, 10, 13, 17, 21, 29};</a:t>
            </a:r>
          </a:p>
          <a:p>
            <a:pPr marL="1257300" lvl="3" indent="0">
              <a:buNone/>
            </a:pPr>
            <a:endParaRPr lang="en-CA" dirty="0">
              <a:latin typeface="Consolas" panose="020B0609020204030204" pitchFamily="49" charset="0"/>
              <a:cs typeface="Consolas" panose="020B0609020204030204" pitchFamily="49" charset="0"/>
            </a:endParaRPr>
          </a:p>
          <a:p>
            <a:pPr lvl="0"/>
            <a:r>
              <a:rPr lang="en-CA" dirty="0" smtClean="0">
                <a:solidFill>
                  <a:prstClr val="black"/>
                </a:solidFill>
              </a:rPr>
              <a:t>Thus, we update </a:t>
            </a:r>
            <a:r>
              <a:rPr lang="en-CA" dirty="0" smtClean="0">
                <a:solidFill>
                  <a:prstClr val="black"/>
                </a:solidFill>
                <a:latin typeface="Consolas" panose="020B0609020204030204" pitchFamily="49" charset="0"/>
                <a:cs typeface="Consolas" panose="020B0609020204030204" pitchFamily="49" charset="0"/>
              </a:rPr>
              <a:t>right</a:t>
            </a:r>
            <a:endParaRPr lang="en-CA" dirty="0">
              <a:solidFill>
                <a:prstClr val="black"/>
              </a:solidFill>
              <a:latin typeface="Consolas" panose="020B0609020204030204" pitchFamily="49" charset="0"/>
              <a:cs typeface="Consolas" panose="020B0609020204030204" pitchFamily="49" charset="0"/>
            </a:endParaRPr>
          </a:p>
          <a:p>
            <a:pPr marL="228600" indent="0">
              <a:buNone/>
            </a:pPr>
            <a:r>
              <a:rPr lang="en-CA" b="1" dirty="0" smtClean="0">
                <a:solidFill>
                  <a:srgbClr val="FF0000"/>
                </a:solidFill>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left:   6</a:t>
            </a:r>
            <a:endParaRPr lang="en-CA" dirty="0">
              <a:latin typeface="Consolas" panose="020B0609020204030204" pitchFamily="49" charset="0"/>
              <a:cs typeface="Consolas" panose="020B0609020204030204" pitchFamily="49" charset="0"/>
            </a:endParaRPr>
          </a:p>
          <a:p>
            <a:pPr marL="228600" indent="0">
              <a:buNone/>
            </a:pPr>
            <a:r>
              <a:rPr lang="en-CA" dirty="0" smtClean="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right:  5</a:t>
            </a:r>
          </a:p>
          <a:p>
            <a:pPr marL="22860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midpoint: 6</a:t>
            </a:r>
            <a:endParaRPr lang="en-CA" dirty="0">
              <a:latin typeface="Consolas" panose="020B0609020204030204" pitchFamily="49" charset="0"/>
              <a:cs typeface="Consolas" panose="020B0609020204030204" pitchFamily="49" charset="0"/>
            </a:endParaRPr>
          </a:p>
          <a:p>
            <a:pPr marL="1257300" lvl="3" indent="0">
              <a:buNone/>
            </a:pPr>
            <a:endParaRPr lang="en-CA" dirty="0" smtClean="0">
              <a:latin typeface="Consolas" panose="020B0609020204030204" pitchFamily="49" charset="0"/>
              <a:cs typeface="Consolas" panose="020B0609020204030204" pitchFamily="49" charset="0"/>
            </a:endParaRPr>
          </a:p>
          <a:p>
            <a:pPr marL="457200" lvl="1" indent="0">
              <a:buNone/>
            </a:pPr>
            <a:endParaRPr lang="en-CA" dirty="0" smtClean="0">
              <a:solidFill>
                <a:prstClr val="black"/>
              </a:solidFill>
            </a:endParaRPr>
          </a:p>
        </p:txBody>
      </p:sp>
      <p:sp>
        <p:nvSpPr>
          <p:cNvPr id="5" name="Rectangle 4"/>
          <p:cNvSpPr/>
          <p:nvPr/>
        </p:nvSpPr>
        <p:spPr>
          <a:xfrm>
            <a:off x="3347864" y="2944103"/>
            <a:ext cx="5796136" cy="3293209"/>
          </a:xfrm>
          <a:prstGeom prst="rect">
            <a:avLst/>
          </a:prstGeom>
        </p:spPr>
        <p:txBody>
          <a:bodyPr wrap="square">
            <a:spAutoFit/>
          </a:bodyPr>
          <a:lstStyle/>
          <a:p>
            <a:pPr indent="-114300"/>
            <a:r>
              <a:rPr lang="en-CA" sz="1600" dirty="0" smtClean="0">
                <a:latin typeface="Consolas" panose="020B0609020204030204" pitchFamily="49" charset="0"/>
                <a:cs typeface="Consolas" panose="020B0609020204030204" pitchFamily="49" charset="0"/>
              </a:rPr>
              <a:t>while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 right </a:t>
            </a:r>
            <a:r>
              <a:rPr lang="en-CA" sz="1600" dirty="0">
                <a:latin typeface="Consolas" panose="020B0609020204030204" pitchFamily="49" charset="0"/>
                <a:cs typeface="Consolas" panose="020B0609020204030204" pitchFamily="49" charset="0"/>
              </a:rPr>
              <a:t>) {</a:t>
            </a:r>
          </a:p>
          <a:p>
            <a:pPr indent="-114300"/>
            <a:r>
              <a:rPr lang="en-CA" sz="1600" dirty="0" smtClean="0">
                <a:latin typeface="Consolas" panose="020B0609020204030204" pitchFamily="49" charset="0"/>
                <a:cs typeface="Consolas" panose="020B0609020204030204" pitchFamily="49" charset="0"/>
              </a:rPr>
              <a:t>    std::size_t midpoint{(left + right)/2};</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indent="-114300"/>
            <a:r>
              <a:rPr lang="en-CA" sz="1600" dirty="0" smtClean="0">
                <a:latin typeface="Consolas" panose="020B0609020204030204" pitchFamily="49" charset="0"/>
                <a:cs typeface="Consolas" panose="020B0609020204030204" pitchFamily="49" charset="0"/>
              </a:rPr>
              <a:t>        return midpoint;</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a:t>
            </a:r>
            <a:r>
              <a:rPr lang="en-CA" sz="1600" b="1" dirty="0">
                <a:solidFill>
                  <a:srgbClr val="0070C0"/>
                </a:solidFill>
                <a:latin typeface="Consolas" panose="020B0609020204030204" pitchFamily="49" charset="0"/>
                <a:cs typeface="Consolas" panose="020B0609020204030204" pitchFamily="49" charset="0"/>
              </a:rPr>
              <a:t>if ( </a:t>
            </a:r>
            <a:r>
              <a:rPr lang="en-CA" sz="1600" b="1" dirty="0" smtClean="0">
                <a:solidFill>
                  <a:srgbClr val="0070C0"/>
                </a:solidFill>
                <a:latin typeface="Consolas" panose="020B0609020204030204" pitchFamily="49" charset="0"/>
                <a:cs typeface="Consolas" panose="020B0609020204030204" pitchFamily="49" charset="0"/>
              </a:rPr>
              <a:t>array[midpoint] </a:t>
            </a:r>
            <a:r>
              <a:rPr lang="en-CA" sz="1600" b="1" dirty="0">
                <a:solidFill>
                  <a:srgbClr val="0070C0"/>
                </a:solidFill>
                <a:latin typeface="Consolas" panose="020B0609020204030204" pitchFamily="49" charset="0"/>
                <a:cs typeface="Consolas" panose="020B0609020204030204" pitchFamily="49" charset="0"/>
              </a:rPr>
              <a:t>&gt; </a:t>
            </a:r>
            <a:r>
              <a:rPr lang="en-CA" sz="1600" b="1" dirty="0" err="1">
                <a:solidFill>
                  <a:srgbClr val="0070C0"/>
                </a:solidFill>
                <a:latin typeface="Consolas" panose="020B0609020204030204" pitchFamily="49" charset="0"/>
                <a:cs typeface="Consolas" panose="020B0609020204030204" pitchFamily="49" charset="0"/>
              </a:rPr>
              <a:t>sought_value</a:t>
            </a:r>
            <a:r>
              <a:rPr lang="en-CA" sz="1600" b="1" dirty="0">
                <a:solidFill>
                  <a:srgbClr val="0070C0"/>
                </a:solidFill>
                <a:latin typeface="Consolas" panose="020B0609020204030204" pitchFamily="49" charset="0"/>
                <a:cs typeface="Consolas" panose="020B0609020204030204" pitchFamily="49" charset="0"/>
              </a:rPr>
              <a:t> ) {</a:t>
            </a:r>
          </a:p>
          <a:p>
            <a:pPr indent="-114300"/>
            <a:r>
              <a:rPr lang="en-CA" sz="1600" b="1" dirty="0" smtClean="0">
                <a:solidFill>
                  <a:srgbClr val="0070C0"/>
                </a:solidFill>
                <a:latin typeface="Consolas" panose="020B0609020204030204" pitchFamily="49" charset="0"/>
                <a:cs typeface="Consolas" panose="020B0609020204030204" pitchFamily="49" charset="0"/>
              </a:rPr>
              <a:t>        right </a:t>
            </a:r>
            <a:r>
              <a:rPr lang="en-CA" sz="1600" b="1" dirty="0">
                <a:solidFill>
                  <a:srgbClr val="0070C0"/>
                </a:solidFill>
                <a:latin typeface="Consolas" panose="020B0609020204030204" pitchFamily="49" charset="0"/>
                <a:cs typeface="Consolas" panose="020B0609020204030204" pitchFamily="49" charset="0"/>
              </a:rPr>
              <a:t>= </a:t>
            </a:r>
            <a:r>
              <a:rPr lang="en-CA" sz="1600" b="1" dirty="0" smtClean="0">
                <a:solidFill>
                  <a:srgbClr val="0070C0"/>
                </a:solidFill>
                <a:latin typeface="Consolas" panose="020B0609020204030204" pitchFamily="49" charset="0"/>
                <a:cs typeface="Consolas" panose="020B0609020204030204" pitchFamily="49" charset="0"/>
              </a:rPr>
              <a:t>midpoint - 1;</a:t>
            </a:r>
            <a:endParaRPr lang="en-CA" sz="1600" b="1" dirty="0">
              <a:solidFill>
                <a:srgbClr val="0070C0"/>
              </a:solidFill>
              <a:latin typeface="Consolas" panose="020B0609020204030204" pitchFamily="49" charset="0"/>
              <a:cs typeface="Consolas" panose="020B0609020204030204" pitchFamily="49" charset="0"/>
            </a:endParaRPr>
          </a:p>
          <a:p>
            <a:pPr indent="-114300"/>
            <a:r>
              <a:rPr lang="en-CA" sz="1600" b="1" dirty="0" smtClean="0">
                <a:solidFill>
                  <a:srgbClr val="0070C0"/>
                </a:solidFill>
                <a:latin typeface="Consolas" panose="020B0609020204030204" pitchFamily="49" charset="0"/>
                <a:cs typeface="Consolas" panose="020B0609020204030204" pitchFamily="49" charset="0"/>
              </a:rPr>
              <a:t>    </a:t>
            </a:r>
            <a:r>
              <a:rPr lang="en-CA" sz="1600" b="1" dirty="0">
                <a:solidFill>
                  <a:srgbClr val="0070C0"/>
                </a:solidFill>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 else {</a:t>
            </a:r>
          </a:p>
          <a:p>
            <a:pPr indent="-114300"/>
            <a:r>
              <a:rPr lang="en-CA" sz="1600" b="1" dirty="0" smtClean="0">
                <a:solidFill>
                  <a:srgbClr val="FF0000"/>
                </a:solidFill>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indent="-114300"/>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indent="-114300"/>
            <a:endParaRPr lang="en-CA" sz="1600" dirty="0">
              <a:latin typeface="Consolas" panose="020B0609020204030204" pitchFamily="49" charset="0"/>
              <a:cs typeface="Consolas" panose="020B0609020204030204" pitchFamily="49" charset="0"/>
            </a:endParaRPr>
          </a:p>
          <a:p>
            <a:pPr indent="-114300"/>
            <a:r>
              <a:rPr lang="en-CA" sz="1600" dirty="0" smtClean="0">
                <a:latin typeface="Consolas" panose="020B0609020204030204" pitchFamily="49" charset="0"/>
                <a:cs typeface="Consolas" panose="020B0609020204030204" pitchFamily="49" charset="0"/>
              </a:rPr>
              <a:t>return </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array[left] </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56535427"/>
              </p:ext>
            </p:extLst>
          </p:nvPr>
        </p:nvGraphicFramePr>
        <p:xfrm>
          <a:off x="107504" y="4590707"/>
          <a:ext cx="3672408" cy="670560"/>
        </p:xfrm>
        <a:graphic>
          <a:graphicData uri="http://schemas.openxmlformats.org/drawingml/2006/table">
            <a:tbl>
              <a:tblPr firstRow="1" bandRow="1">
                <a:tableStyleId>{2D5ABB26-0587-4C30-8999-92F81FD0307C}</a:tableStyleId>
              </a:tblPr>
              <a:tblGrid>
                <a:gridCol w="459051">
                  <a:extLst>
                    <a:ext uri="{9D8B030D-6E8A-4147-A177-3AD203B41FA5}">
                      <a16:colId xmlns:a16="http://schemas.microsoft.com/office/drawing/2014/main" val="20000"/>
                    </a:ext>
                  </a:extLst>
                </a:gridCol>
                <a:gridCol w="459051">
                  <a:extLst>
                    <a:ext uri="{9D8B030D-6E8A-4147-A177-3AD203B41FA5}">
                      <a16:colId xmlns:a16="http://schemas.microsoft.com/office/drawing/2014/main" val="20001"/>
                    </a:ext>
                  </a:extLst>
                </a:gridCol>
                <a:gridCol w="459051">
                  <a:extLst>
                    <a:ext uri="{9D8B030D-6E8A-4147-A177-3AD203B41FA5}">
                      <a16:colId xmlns:a16="http://schemas.microsoft.com/office/drawing/2014/main" val="20002"/>
                    </a:ext>
                  </a:extLst>
                </a:gridCol>
                <a:gridCol w="459051">
                  <a:extLst>
                    <a:ext uri="{9D8B030D-6E8A-4147-A177-3AD203B41FA5}">
                      <a16:colId xmlns:a16="http://schemas.microsoft.com/office/drawing/2014/main" val="20003"/>
                    </a:ext>
                  </a:extLst>
                </a:gridCol>
                <a:gridCol w="459051">
                  <a:extLst>
                    <a:ext uri="{9D8B030D-6E8A-4147-A177-3AD203B41FA5}">
                      <a16:colId xmlns:a16="http://schemas.microsoft.com/office/drawing/2014/main" val="20004"/>
                    </a:ext>
                  </a:extLst>
                </a:gridCol>
                <a:gridCol w="459051">
                  <a:extLst>
                    <a:ext uri="{9D8B030D-6E8A-4147-A177-3AD203B41FA5}">
                      <a16:colId xmlns:a16="http://schemas.microsoft.com/office/drawing/2014/main" val="20005"/>
                    </a:ext>
                  </a:extLst>
                </a:gridCol>
                <a:gridCol w="459051">
                  <a:extLst>
                    <a:ext uri="{9D8B030D-6E8A-4147-A177-3AD203B41FA5}">
                      <a16:colId xmlns:a16="http://schemas.microsoft.com/office/drawing/2014/main" val="20006"/>
                    </a:ext>
                  </a:extLst>
                </a:gridCol>
                <a:gridCol w="459051">
                  <a:extLst>
                    <a:ext uri="{9D8B030D-6E8A-4147-A177-3AD203B41FA5}">
                      <a16:colId xmlns:a16="http://schemas.microsoft.com/office/drawing/2014/main" val="20007"/>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bg1">
                              <a:lumMod val="50000"/>
                            </a:schemeClr>
                          </a:solidFill>
                        </a:rPr>
                        <a:t>1</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6</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9</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10</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bg1">
                              <a:lumMod val="50000"/>
                            </a:schemeClr>
                          </a:solidFill>
                        </a:rPr>
                        <a:t>13</a:t>
                      </a:r>
                      <a:endParaRPr lang="en-CA" b="0" dirty="0">
                        <a:solidFill>
                          <a:schemeClr val="bg1">
                            <a:lumMod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0070C0"/>
                          </a:solidFill>
                        </a:rPr>
                        <a:t>17</a:t>
                      </a:r>
                      <a:endParaRPr lang="en-CA" b="1" dirty="0">
                        <a:solidFill>
                          <a:srgbClr val="0070C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1" dirty="0" smtClean="0">
                          <a:solidFill>
                            <a:srgbClr val="FF0000"/>
                          </a:solidFill>
                        </a:rPr>
                        <a:t>21</a:t>
                      </a:r>
                      <a:endParaRPr lang="en-CA" b="1" dirty="0">
                        <a:solidFill>
                          <a:srgbClr val="FF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CA" b="0" dirty="0" smtClean="0">
                          <a:solidFill>
                            <a:schemeClr val="tx1">
                              <a:lumMod val="50000"/>
                              <a:lumOff val="50000"/>
                            </a:schemeClr>
                          </a:solidFill>
                        </a:rPr>
                        <a:t>29</a:t>
                      </a:r>
                      <a:endParaRPr lang="en-CA" b="0" dirty="0">
                        <a:solidFill>
                          <a:schemeClr val="tx1">
                            <a:lumMod val="50000"/>
                            <a:lumOff val="5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Oval 6"/>
          <p:cNvSpPr/>
          <p:nvPr/>
        </p:nvSpPr>
        <p:spPr>
          <a:xfrm>
            <a:off x="2801296" y="4867428"/>
            <a:ext cx="576064" cy="4173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70853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Corrected binary search</a:t>
            </a:r>
            <a:endParaRPr lang="en-CA" dirty="0"/>
          </a:p>
        </p:txBody>
      </p:sp>
      <p:sp>
        <p:nvSpPr>
          <p:cNvPr id="3" name="Content Placeholder 2"/>
          <p:cNvSpPr>
            <a:spLocks noGrp="1"/>
          </p:cNvSpPr>
          <p:nvPr>
            <p:ph idx="1"/>
          </p:nvPr>
        </p:nvSpPr>
        <p:spPr/>
        <p:txBody>
          <a:bodyPr/>
          <a:lstStyle/>
          <a:p>
            <a:r>
              <a:rPr lang="en-CA" dirty="0" smtClean="0"/>
              <a:t>Our updated algorithm:</a:t>
            </a:r>
          </a:p>
          <a:p>
            <a:pPr marL="800100" lvl="2" indent="0">
              <a:buNone/>
            </a:pPr>
            <a:r>
              <a:rPr lang="en-CA" sz="1600" dirty="0" err="1" smtClean="0">
                <a:latin typeface="Consolas" panose="020B0609020204030204" pitchFamily="49" charset="0"/>
                <a:cs typeface="Consolas" panose="020B0609020204030204" pitchFamily="49" charset="0"/>
              </a:rPr>
              <a:t>std</a:t>
            </a:r>
            <a:r>
              <a:rPr lang="en-CA" sz="1600" dirty="0">
                <a:latin typeface="Consolas" panose="020B0609020204030204" pitchFamily="49" charset="0"/>
                <a:cs typeface="Consolas" panose="020B0609020204030204" pitchFamily="49" charset="0"/>
              </a:rPr>
              <a:t>::size_t </a:t>
            </a:r>
            <a:r>
              <a:rPr lang="en-CA" sz="1600" dirty="0" err="1">
                <a:latin typeface="Consolas" panose="020B0609020204030204" pitchFamily="49" charset="0"/>
                <a:cs typeface="Consolas" panose="020B0609020204030204" pitchFamily="49" charset="0"/>
              </a:rPr>
              <a:t>binary_search</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const array</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a:t>
            </a:r>
            <a:r>
              <a:rPr lang="en-CA" sz="1600" dirty="0">
                <a:latin typeface="Consolas" panose="020B0609020204030204" pitchFamily="49" charset="0"/>
                <a:cs typeface="Consolas" panose="020B0609020204030204" pitchFamily="49" charset="0"/>
              </a:rPr>
              <a:t>::size_t const capacity,</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const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marL="800100" lvl="2" indent="0">
              <a:buNone/>
            </a:pPr>
            <a:r>
              <a:rPr lang="en-CA" sz="1600" dirty="0" smtClean="0">
                <a:latin typeface="Consolas" panose="020B0609020204030204" pitchFamily="49" charset="0"/>
                <a:cs typeface="Consolas" panose="020B0609020204030204" pitchFamily="49" charset="0"/>
              </a:rPr>
              <a:t>    std::size_t left{0};</a:t>
            </a:r>
          </a:p>
          <a:p>
            <a:pPr marL="800100" lvl="2" indent="0">
              <a:buNone/>
            </a:pPr>
            <a:r>
              <a:rPr lang="en-CA" sz="1600" dirty="0" smtClean="0">
                <a:latin typeface="Consolas" panose="020B0609020204030204" pitchFamily="49" charset="0"/>
                <a:cs typeface="Consolas" panose="020B0609020204030204" pitchFamily="49" charset="0"/>
              </a:rPr>
              <a:t>    std::size_t right{capacity - 1};</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while ( left != right ) {</a:t>
            </a:r>
          </a:p>
          <a:p>
            <a:pPr marL="800100" lvl="2" indent="0">
              <a:buNone/>
            </a:pPr>
            <a:r>
              <a:rPr lang="en-CA" sz="1600" dirty="0" smtClean="0">
                <a:latin typeface="Consolas" panose="020B0609020204030204" pitchFamily="49" charset="0"/>
                <a:cs typeface="Consolas" panose="020B0609020204030204" pitchFamily="49" charset="0"/>
              </a:rPr>
              <a:t>        std::size_t midpoint{(left + right)/2};</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if ( array[midpoint] == </a:t>
            </a:r>
            <a:r>
              <a:rPr lang="en-CA" sz="1600" dirty="0" err="1" smtClean="0">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 ) {</a:t>
            </a:r>
          </a:p>
          <a:p>
            <a:pPr marL="800100" lvl="2" indent="0">
              <a:buNone/>
            </a:pPr>
            <a:r>
              <a:rPr lang="en-CA" sz="1600" dirty="0" smtClean="0">
                <a:latin typeface="Consolas" panose="020B0609020204030204" pitchFamily="49" charset="0"/>
                <a:cs typeface="Consolas" panose="020B0609020204030204" pitchFamily="49" charset="0"/>
              </a:rPr>
              <a:t>            return midpoint;</a:t>
            </a:r>
          </a:p>
          <a:p>
            <a:pPr marL="800100" lvl="2" indent="0">
              <a:buNone/>
            </a:pPr>
            <a:r>
              <a:rPr lang="en-CA" sz="1600" dirty="0">
                <a:latin typeface="Consolas" panose="020B0609020204030204" pitchFamily="49" charset="0"/>
                <a:cs typeface="Consolas" panose="020B0609020204030204" pitchFamily="49" charset="0"/>
              </a:rPr>
              <a:t>        } </a:t>
            </a:r>
            <a:r>
              <a:rPr lang="en-CA" sz="1600" dirty="0" smtClean="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50480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Corrected binary search</a:t>
            </a:r>
          </a:p>
        </p:txBody>
      </p:sp>
      <p:sp>
        <p:nvSpPr>
          <p:cNvPr id="3" name="Content Placeholder 2"/>
          <p:cNvSpPr>
            <a:spLocks noGrp="1"/>
          </p:cNvSpPr>
          <p:nvPr>
            <p:ph idx="1"/>
          </p:nvPr>
        </p:nvSpPr>
        <p:spPr>
          <a:xfrm>
            <a:off x="457200" y="1556792"/>
            <a:ext cx="8229600" cy="4525963"/>
          </a:xfrm>
        </p:spPr>
        <p:txBody>
          <a:bodyPr>
            <a:noAutofit/>
          </a:bodyPr>
          <a:lstStyle/>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else if ( </a:t>
            </a:r>
            <a:r>
              <a:rPr lang="en-CA" sz="1600" dirty="0" smtClean="0">
                <a:latin typeface="Consolas" panose="020B0609020204030204" pitchFamily="49" charset="0"/>
                <a:cs typeface="Consolas" panose="020B0609020204030204" pitchFamily="49" charset="0"/>
              </a:rPr>
              <a:t>array[midpoint] </a:t>
            </a:r>
            <a:r>
              <a:rPr lang="en-CA" sz="1600" dirty="0">
                <a:latin typeface="Consolas" panose="020B0609020204030204" pitchFamily="49" charset="0"/>
                <a:cs typeface="Consolas" panose="020B0609020204030204" pitchFamily="49" charset="0"/>
              </a:rPr>
              <a:t>&gt; </a:t>
            </a:r>
            <a:r>
              <a:rPr lang="en-CA" sz="1600" dirty="0" err="1">
                <a:latin typeface="Consolas" panose="020B0609020204030204" pitchFamily="49" charset="0"/>
                <a:cs typeface="Consolas" panose="020B0609020204030204" pitchFamily="49" charset="0"/>
              </a:rPr>
              <a:t>sought_value</a:t>
            </a:r>
            <a:r>
              <a:rPr lang="en-CA" sz="1600" dirty="0">
                <a:latin typeface="Consolas" panose="020B0609020204030204" pitchFamily="49" charset="0"/>
                <a:cs typeface="Consolas" panose="020B0609020204030204" pitchFamily="49" charset="0"/>
              </a:rPr>
              <a:t> ) {</a:t>
            </a:r>
          </a:p>
          <a:p>
            <a:pPr marL="800100" lvl="2" indent="0">
              <a:buNone/>
            </a:pPr>
            <a:r>
              <a:rPr lang="en-CA" sz="1600" dirty="0">
                <a:latin typeface="Consolas" panose="020B0609020204030204" pitchFamily="49" charset="0"/>
                <a:cs typeface="Consolas" panose="020B0609020204030204" pitchFamily="49" charset="0"/>
              </a:rPr>
              <a:t>            if ( </a:t>
            </a:r>
            <a:r>
              <a:rPr lang="en-CA" sz="1600" dirty="0" smtClean="0">
                <a:latin typeface="Consolas" panose="020B0609020204030204" pitchFamily="49" charset="0"/>
                <a:cs typeface="Consolas" panose="020B0609020204030204" pitchFamily="49" charset="0"/>
              </a:rPr>
              <a:t>left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a:t>
            </a:r>
            <a:r>
              <a:rPr lang="en-CA" sz="1600" dirty="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return </a:t>
            </a:r>
            <a:r>
              <a:rPr lang="en-CA" sz="1600" dirty="0" smtClean="0">
                <a:latin typeface="Consolas" panose="020B0609020204030204" pitchFamily="49" charset="0"/>
                <a:cs typeface="Consolas" panose="020B0609020204030204" pitchFamily="49" charset="0"/>
              </a:rPr>
              <a:t>capacity;</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 else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right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midpoint - 1;</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 else {</a:t>
            </a:r>
          </a:p>
          <a:p>
            <a:pPr marL="800100" lvl="2" indent="0">
              <a:buNone/>
            </a:pPr>
            <a:r>
              <a:rPr lang="en-CA" sz="1600" dirty="0" smtClean="0">
                <a:latin typeface="Consolas" panose="020B0609020204030204" pitchFamily="49" charset="0"/>
                <a:cs typeface="Consolas" panose="020B0609020204030204" pitchFamily="49" charset="0"/>
              </a:rPr>
              <a:t>            if ( midpoint == right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return capacity;</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 else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left = midpoint + 1;</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return (array[left] == </a:t>
            </a:r>
            <a:r>
              <a:rPr lang="en-CA" sz="1600" dirty="0" err="1" smtClean="0">
                <a:latin typeface="Consolas" panose="020B0609020204030204" pitchFamily="49" charset="0"/>
                <a:cs typeface="Consolas" panose="020B0609020204030204" pitchFamily="49" charset="0"/>
              </a:rPr>
              <a:t>sought_value</a:t>
            </a:r>
            <a:r>
              <a:rPr lang="en-CA" sz="1600" dirty="0" smtClean="0">
                <a:latin typeface="Consolas" panose="020B0609020204030204" pitchFamily="49" charset="0"/>
                <a:cs typeface="Consolas" panose="020B0609020204030204" pitchFamily="49" charset="0"/>
              </a:rPr>
              <a:t>) ? left : capacity;</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p>
        </p:txBody>
      </p:sp>
    </p:spTree>
    <p:extLst>
      <p:ext uri="{BB962C8B-B14F-4D97-AF65-F5344CB8AC3E}">
        <p14:creationId xmlns:p14="http://schemas.microsoft.com/office/powerpoint/2010/main" val="4036323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different implementation</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Here is a cleaner implementation:</a:t>
            </a:r>
          </a:p>
          <a:p>
            <a:pPr marL="800100" lvl="2" indent="0">
              <a:buNone/>
            </a:pPr>
            <a:r>
              <a:rPr lang="en-CA" sz="1200" dirty="0" err="1"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::size_t </a:t>
            </a:r>
            <a:r>
              <a:rPr lang="en-CA" sz="1200" dirty="0" err="1">
                <a:latin typeface="Consolas" panose="020B0609020204030204" pitchFamily="49" charset="0"/>
                <a:cs typeface="Consolas" panose="020B0609020204030204" pitchFamily="49" charset="0"/>
              </a:rPr>
              <a:t>binary_search</a:t>
            </a: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double </a:t>
            </a:r>
            <a:r>
              <a:rPr lang="en-CA" sz="1200" dirty="0">
                <a:latin typeface="Consolas" panose="020B0609020204030204" pitchFamily="49" charset="0"/>
                <a:cs typeface="Consolas" panose="020B0609020204030204" pitchFamily="49" charset="0"/>
              </a:rPr>
              <a:t>const array</a:t>
            </a:r>
            <a:r>
              <a:rPr lang="en-CA" sz="1200" dirty="0" smtClean="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r>
              <a:rPr lang="en-CA" sz="1200" dirty="0" err="1"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::size_t const capacity,</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double </a:t>
            </a:r>
            <a:r>
              <a:rPr lang="en-CA" sz="1200" dirty="0">
                <a:latin typeface="Consolas" panose="020B0609020204030204" pitchFamily="49" charset="0"/>
                <a:cs typeface="Consolas" panose="020B0609020204030204" pitchFamily="49" charset="0"/>
              </a:rPr>
              <a:t>const </a:t>
            </a:r>
            <a:r>
              <a:rPr lang="en-CA" sz="1200" dirty="0" err="1">
                <a:latin typeface="Consolas" panose="020B0609020204030204" pitchFamily="49" charset="0"/>
                <a:cs typeface="Consolas" panose="020B0609020204030204" pitchFamily="49" charset="0"/>
              </a:rPr>
              <a:t>sought_value</a:t>
            </a:r>
            <a:r>
              <a:rPr lang="en-CA" sz="1200" dirty="0">
                <a:latin typeface="Consolas" panose="020B0609020204030204" pitchFamily="49" charset="0"/>
                <a:cs typeface="Consolas" panose="020B0609020204030204" pitchFamily="49" charset="0"/>
              </a:rPr>
              <a:t> ) {</a:t>
            </a:r>
          </a:p>
          <a:p>
            <a:pPr marL="800100" lvl="2" indent="0">
              <a:buNone/>
            </a:pPr>
            <a:r>
              <a:rPr lang="en-CA" sz="1150" dirty="0" smtClean="0">
                <a:latin typeface="Consolas" panose="020B0609020204030204" pitchFamily="49" charset="0"/>
                <a:cs typeface="Consolas" panose="020B0609020204030204" pitchFamily="49" charset="0"/>
              </a:rPr>
              <a:t>    if ( </a:t>
            </a:r>
            <a:r>
              <a:rPr lang="en-CA" sz="1150" dirty="0" err="1" smtClean="0">
                <a:latin typeface="Consolas" panose="020B0609020204030204" pitchFamily="49" charset="0"/>
                <a:cs typeface="Consolas" panose="020B0609020204030204" pitchFamily="49" charset="0"/>
              </a:rPr>
              <a:t>sought_value</a:t>
            </a:r>
            <a:r>
              <a:rPr lang="en-CA" sz="1150" dirty="0" smtClean="0">
                <a:latin typeface="Consolas" panose="020B0609020204030204" pitchFamily="49" charset="0"/>
                <a:cs typeface="Consolas" panose="020B0609020204030204" pitchFamily="49" charset="0"/>
              </a:rPr>
              <a:t> &lt; array[0] ) {</a:t>
            </a:r>
          </a:p>
          <a:p>
            <a:pPr marL="800100" lvl="2" indent="0">
              <a:buNone/>
            </a:pPr>
            <a:r>
              <a:rPr lang="en-CA" sz="1150" dirty="0" smtClean="0">
                <a:latin typeface="Consolas" panose="020B0609020204030204" pitchFamily="49" charset="0"/>
                <a:cs typeface="Consolas" panose="020B0609020204030204" pitchFamily="49" charset="0"/>
              </a:rPr>
              <a:t>        return capacity;</a:t>
            </a:r>
          </a:p>
          <a:p>
            <a:pPr marL="800100" lvl="2" indent="0">
              <a:buNone/>
            </a:pPr>
            <a:r>
              <a:rPr lang="en-CA" sz="1150" dirty="0" smtClean="0">
                <a:latin typeface="Consolas" panose="020B0609020204030204" pitchFamily="49" charset="0"/>
                <a:cs typeface="Consolas" panose="020B0609020204030204" pitchFamily="49" charset="0"/>
              </a:rPr>
              <a:t>    }</a:t>
            </a:r>
          </a:p>
          <a:p>
            <a:pPr marL="800100" lvl="2" indent="0">
              <a:buNone/>
            </a:pPr>
            <a:r>
              <a:rPr lang="en-CA" sz="1150" dirty="0" smtClean="0">
                <a:latin typeface="Consolas" panose="020B0609020204030204" pitchFamily="49" charset="0"/>
                <a:cs typeface="Consolas" panose="020B0609020204030204" pitchFamily="49" charset="0"/>
              </a:rPr>
              <a:t>    std::size_t left{0};</a:t>
            </a:r>
          </a:p>
          <a:p>
            <a:pPr marL="800100" lvl="2" indent="0">
              <a:buNone/>
            </a:pPr>
            <a:r>
              <a:rPr lang="en-CA" sz="1150" dirty="0" smtClean="0">
                <a:latin typeface="Consolas" panose="020B0609020204030204" pitchFamily="49" charset="0"/>
                <a:cs typeface="Consolas" panose="020B0609020204030204" pitchFamily="49" charset="0"/>
              </a:rPr>
              <a:t>    std::size_t right{capacity - 1};</a:t>
            </a:r>
          </a:p>
          <a:p>
            <a:pPr marL="800100" lvl="2" indent="0">
              <a:buNone/>
            </a:pPr>
            <a:endParaRPr lang="en-CA" sz="1150" dirty="0" smtClean="0">
              <a:latin typeface="Consolas" panose="020B0609020204030204" pitchFamily="49" charset="0"/>
              <a:cs typeface="Consolas" panose="020B0609020204030204" pitchFamily="49" charset="0"/>
            </a:endParaRPr>
          </a:p>
          <a:p>
            <a:pPr marL="800100" lvl="2" indent="0">
              <a:buNone/>
            </a:pPr>
            <a:r>
              <a:rPr lang="en-CA" sz="1150" dirty="0" smtClean="0">
                <a:latin typeface="Consolas" panose="020B0609020204030204" pitchFamily="49" charset="0"/>
                <a:cs typeface="Consolas" panose="020B0609020204030204" pitchFamily="49" charset="0"/>
              </a:rPr>
              <a:t>    while ( left &lt;= right ) {</a:t>
            </a:r>
          </a:p>
          <a:p>
            <a:pPr marL="800100" lvl="2" indent="0">
              <a:buNone/>
            </a:pPr>
            <a:r>
              <a:rPr lang="en-CA" sz="1150" dirty="0" smtClean="0">
                <a:latin typeface="Consolas" panose="020B0609020204030204" pitchFamily="49" charset="0"/>
                <a:cs typeface="Consolas" panose="020B0609020204030204" pitchFamily="49" charset="0"/>
              </a:rPr>
              <a:t>        std::size_t midpoint{(left + right)/2};</a:t>
            </a:r>
          </a:p>
          <a:p>
            <a:pPr marL="800100" lvl="2" indent="0">
              <a:buNone/>
            </a:pPr>
            <a:endParaRPr lang="en-CA" sz="1150" dirty="0" smtClean="0">
              <a:latin typeface="Consolas" panose="020B0609020204030204" pitchFamily="49" charset="0"/>
              <a:cs typeface="Consolas" panose="020B0609020204030204" pitchFamily="49" charset="0"/>
            </a:endParaRPr>
          </a:p>
          <a:p>
            <a:pPr marL="800100" lvl="2" indent="0">
              <a:buNone/>
            </a:pPr>
            <a:r>
              <a:rPr lang="en-CA" sz="1150" dirty="0" smtClean="0">
                <a:latin typeface="Consolas" panose="020B0609020204030204" pitchFamily="49" charset="0"/>
                <a:cs typeface="Consolas" panose="020B0609020204030204" pitchFamily="49" charset="0"/>
              </a:rPr>
              <a:t>        if ( array[midpoint] == </a:t>
            </a:r>
            <a:r>
              <a:rPr lang="en-CA" sz="1150" dirty="0" err="1" smtClean="0">
                <a:latin typeface="Consolas" panose="020B0609020204030204" pitchFamily="49" charset="0"/>
                <a:cs typeface="Consolas" panose="020B0609020204030204" pitchFamily="49" charset="0"/>
              </a:rPr>
              <a:t>sought_value</a:t>
            </a:r>
            <a:r>
              <a:rPr lang="en-CA" sz="1150" dirty="0" smtClean="0">
                <a:latin typeface="Consolas" panose="020B0609020204030204" pitchFamily="49" charset="0"/>
                <a:cs typeface="Consolas" panose="020B0609020204030204" pitchFamily="49" charset="0"/>
              </a:rPr>
              <a:t> ) {</a:t>
            </a:r>
          </a:p>
          <a:p>
            <a:pPr marL="800100" lvl="2" indent="0">
              <a:buNone/>
            </a:pPr>
            <a:r>
              <a:rPr lang="en-CA" sz="1150" dirty="0" smtClean="0">
                <a:latin typeface="Consolas" panose="020B0609020204030204" pitchFamily="49" charset="0"/>
                <a:cs typeface="Consolas" panose="020B0609020204030204" pitchFamily="49" charset="0"/>
              </a:rPr>
              <a:t>            return midpoint;</a:t>
            </a:r>
          </a:p>
          <a:p>
            <a:pPr marL="800100" lvl="2" indent="0">
              <a:buNone/>
            </a:pPr>
            <a:r>
              <a:rPr lang="en-CA" sz="1150" dirty="0" smtClean="0">
                <a:latin typeface="Consolas" panose="020B0609020204030204" pitchFamily="49" charset="0"/>
                <a:cs typeface="Consolas" panose="020B0609020204030204" pitchFamily="49" charset="0"/>
              </a:rPr>
              <a:t>        } else if ( array[midpoint] &gt; </a:t>
            </a:r>
            <a:r>
              <a:rPr lang="en-CA" sz="1150" dirty="0" err="1" smtClean="0">
                <a:latin typeface="Consolas" panose="020B0609020204030204" pitchFamily="49" charset="0"/>
                <a:cs typeface="Consolas" panose="020B0609020204030204" pitchFamily="49" charset="0"/>
              </a:rPr>
              <a:t>sought_value</a:t>
            </a:r>
            <a:r>
              <a:rPr lang="en-CA" sz="1150" dirty="0" smtClean="0">
                <a:latin typeface="Consolas" panose="020B0609020204030204" pitchFamily="49" charset="0"/>
                <a:cs typeface="Consolas" panose="020B0609020204030204" pitchFamily="49" charset="0"/>
              </a:rPr>
              <a:t> ) {</a:t>
            </a:r>
          </a:p>
          <a:p>
            <a:pPr marL="800100" lvl="2" indent="0">
              <a:buNone/>
            </a:pPr>
            <a:r>
              <a:rPr lang="en-CA" sz="1150" dirty="0" smtClean="0">
                <a:latin typeface="Consolas" panose="020B0609020204030204" pitchFamily="49" charset="0"/>
                <a:cs typeface="Consolas" panose="020B0609020204030204" pitchFamily="49" charset="0"/>
              </a:rPr>
              <a:t>            right = midpoint - 1;</a:t>
            </a:r>
          </a:p>
          <a:p>
            <a:pPr marL="800100" lvl="2" indent="0">
              <a:buNone/>
            </a:pPr>
            <a:r>
              <a:rPr lang="en-CA" sz="1150" dirty="0" smtClean="0">
                <a:latin typeface="Consolas" panose="020B0609020204030204" pitchFamily="49" charset="0"/>
                <a:cs typeface="Consolas" panose="020B0609020204030204" pitchFamily="49" charset="0"/>
              </a:rPr>
              <a:t>        } else {</a:t>
            </a:r>
          </a:p>
          <a:p>
            <a:pPr marL="800100" lvl="2" indent="0">
              <a:buNone/>
            </a:pPr>
            <a:r>
              <a:rPr lang="en-CA" sz="1150" dirty="0" smtClean="0">
                <a:latin typeface="Consolas" panose="020B0609020204030204" pitchFamily="49" charset="0"/>
                <a:cs typeface="Consolas" panose="020B0609020204030204" pitchFamily="49" charset="0"/>
              </a:rPr>
              <a:t>            left = midpoint + 1;</a:t>
            </a:r>
          </a:p>
          <a:p>
            <a:pPr marL="800100" lvl="2" indent="0">
              <a:buNone/>
            </a:pPr>
            <a:r>
              <a:rPr lang="en-CA" sz="1150" dirty="0" smtClean="0">
                <a:latin typeface="Consolas" panose="020B0609020204030204" pitchFamily="49" charset="0"/>
                <a:cs typeface="Consolas" panose="020B0609020204030204" pitchFamily="49" charset="0"/>
              </a:rPr>
              <a:t>       }</a:t>
            </a:r>
          </a:p>
          <a:p>
            <a:pPr marL="800100" lvl="2" indent="0">
              <a:buNone/>
            </a:pPr>
            <a:r>
              <a:rPr lang="en-CA" sz="1150" dirty="0" smtClean="0">
                <a:latin typeface="Consolas" panose="020B0609020204030204" pitchFamily="49" charset="0"/>
                <a:cs typeface="Consolas" panose="020B0609020204030204" pitchFamily="49" charset="0"/>
              </a:rPr>
              <a:t>    }</a:t>
            </a:r>
          </a:p>
          <a:p>
            <a:pPr marL="800100" lvl="2" indent="0">
              <a:buNone/>
            </a:pPr>
            <a:endParaRPr lang="en-CA" sz="1150" dirty="0" smtClean="0">
              <a:latin typeface="Consolas" panose="020B0609020204030204" pitchFamily="49" charset="0"/>
              <a:cs typeface="Consolas" panose="020B0609020204030204" pitchFamily="49" charset="0"/>
            </a:endParaRPr>
          </a:p>
          <a:p>
            <a:pPr marL="800100" lvl="2" indent="0">
              <a:buNone/>
            </a:pPr>
            <a:r>
              <a:rPr lang="en-CA" sz="1150" dirty="0" smtClean="0">
                <a:latin typeface="Consolas" panose="020B0609020204030204" pitchFamily="49" charset="0"/>
                <a:cs typeface="Consolas" panose="020B0609020204030204" pitchFamily="49" charset="0"/>
              </a:rPr>
              <a:t>    return capacity;</a:t>
            </a:r>
          </a:p>
          <a:p>
            <a:pPr marL="800100" lvl="2" indent="0">
              <a:buNone/>
            </a:pPr>
            <a:r>
              <a:rPr lang="en-CA" sz="1150" dirty="0" smtClean="0">
                <a:latin typeface="Consolas" panose="020B0609020204030204" pitchFamily="49" charset="0"/>
                <a:cs typeface="Consolas" panose="020B0609020204030204" pitchFamily="49" charset="0"/>
              </a:rPr>
              <a:t>}</a:t>
            </a:r>
            <a:endParaRPr lang="en-CA" sz="1150" dirty="0"/>
          </a:p>
        </p:txBody>
      </p:sp>
      <p:sp>
        <p:nvSpPr>
          <p:cNvPr id="4" name="TextBox 3"/>
          <p:cNvSpPr txBox="1"/>
          <p:nvPr/>
        </p:nvSpPr>
        <p:spPr>
          <a:xfrm>
            <a:off x="4860032" y="2823538"/>
            <a:ext cx="3501280"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The first check ensures that</a:t>
            </a:r>
          </a:p>
          <a:p>
            <a:r>
              <a:rPr lang="en-CA" sz="2000" dirty="0" smtClean="0">
                <a:solidFill>
                  <a:srgbClr val="0070C0"/>
                </a:solidFill>
                <a:latin typeface="Consolas" panose="020B0609020204030204" pitchFamily="49" charset="0"/>
                <a:cs typeface="Consolas" panose="020B0609020204030204" pitchFamily="49" charset="0"/>
              </a:rPr>
              <a:t>left</a:t>
            </a:r>
            <a:r>
              <a:rPr lang="en-CA" sz="2000" dirty="0" smtClean="0">
                <a:solidFill>
                  <a:srgbClr val="0070C0"/>
                </a:solidFill>
                <a:latin typeface="Georgia" panose="02040502050405020303" pitchFamily="18" charset="0"/>
              </a:rPr>
              <a:t> is never assigned </a:t>
            </a:r>
            <a:r>
              <a:rPr lang="en-CA" sz="2000" dirty="0" smtClean="0">
                <a:solidFill>
                  <a:srgbClr val="0070C0"/>
                </a:solidFill>
                <a:latin typeface="Consolas" panose="020B0609020204030204" pitchFamily="49" charset="0"/>
                <a:cs typeface="Consolas" panose="020B0609020204030204" pitchFamily="49" charset="0"/>
              </a:rPr>
              <a:t>0 - 1</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9225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Ordered types</a:t>
            </a:r>
            <a:endParaRPr lang="en-CA" dirty="0"/>
          </a:p>
        </p:txBody>
      </p:sp>
      <p:sp>
        <p:nvSpPr>
          <p:cNvPr id="3" name="Content Placeholder 2"/>
          <p:cNvSpPr>
            <a:spLocks noGrp="1"/>
          </p:cNvSpPr>
          <p:nvPr>
            <p:ph idx="1"/>
          </p:nvPr>
        </p:nvSpPr>
        <p:spPr/>
        <p:txBody>
          <a:bodyPr/>
          <a:lstStyle/>
          <a:p>
            <a:r>
              <a:rPr lang="en-CA" dirty="0" smtClean="0"/>
              <a:t>If an array is not sorted, searching it is slow</a:t>
            </a:r>
          </a:p>
          <a:p>
            <a:pPr lvl="1"/>
            <a:r>
              <a:rPr lang="en-CA" dirty="0" smtClean="0"/>
              <a:t>In the worst case, we must inspect each entry</a:t>
            </a:r>
          </a:p>
          <a:p>
            <a:pPr lvl="1"/>
            <a:endParaRPr lang="en-CA" dirty="0"/>
          </a:p>
          <a:p>
            <a:r>
              <a:rPr lang="en-CA" dirty="0" smtClean="0"/>
              <a:t>Guess a number from 1 to 100</a:t>
            </a:r>
          </a:p>
          <a:p>
            <a:pPr lvl="1"/>
            <a:r>
              <a:rPr lang="en-CA" dirty="0" smtClean="0"/>
              <a:t>If you are only told “yes” or “no”, you must perform a linear search</a:t>
            </a:r>
          </a:p>
          <a:p>
            <a:pPr lvl="1"/>
            <a:r>
              <a:rPr lang="en-CA" dirty="0" smtClean="0"/>
              <a:t>If you are playing </a:t>
            </a:r>
            <a:r>
              <a:rPr lang="en-CA" i="1" dirty="0" smtClean="0"/>
              <a:t>high-low</a:t>
            </a:r>
            <a:r>
              <a:rPr lang="en-CA" dirty="0" smtClean="0"/>
              <a:t>, you can now become more efficient:</a:t>
            </a:r>
          </a:p>
          <a:p>
            <a:pPr lvl="2"/>
            <a:r>
              <a:rPr lang="en-CA" dirty="0" smtClean="0"/>
              <a:t>First, guess 50</a:t>
            </a:r>
          </a:p>
          <a:p>
            <a:pPr lvl="2"/>
            <a:r>
              <a:rPr lang="en-CA" dirty="0" smtClean="0"/>
              <a:t>If this is too high, guess 25; otherwise, guess 75</a:t>
            </a:r>
          </a:p>
          <a:p>
            <a:pPr lvl="2"/>
            <a:r>
              <a:rPr lang="en-CA" dirty="0" smtClean="0"/>
              <a:t>At each step, you guess the mid-point between the two possible extremes</a:t>
            </a: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Run time</a:t>
            </a:r>
            <a:endParaRPr lang="en-CA" dirty="0"/>
          </a:p>
        </p:txBody>
      </p:sp>
      <p:sp>
        <p:nvSpPr>
          <p:cNvPr id="3" name="Content Placeholder 2"/>
          <p:cNvSpPr>
            <a:spLocks noGrp="1"/>
          </p:cNvSpPr>
          <p:nvPr>
            <p:ph idx="1"/>
          </p:nvPr>
        </p:nvSpPr>
        <p:spPr>
          <a:xfrm>
            <a:off x="457200" y="1600200"/>
            <a:ext cx="5554960" cy="4525963"/>
          </a:xfrm>
        </p:spPr>
        <p:txBody>
          <a:bodyPr>
            <a:normAutofit/>
          </a:bodyPr>
          <a:lstStyle/>
          <a:p>
            <a:r>
              <a:rPr lang="en-CA" dirty="0" smtClean="0"/>
              <a:t>By observation, we note that searching an of capacity  </a:t>
            </a:r>
            <a:r>
              <a:rPr lang="en-CA" dirty="0" smtClean="0">
                <a:latin typeface="Times New Roman" panose="02020603050405020304" pitchFamily="18" charset="0"/>
                <a:cs typeface="Times New Roman" panose="02020603050405020304" pitchFamily="18" charset="0"/>
              </a:rPr>
              <a:t>2</a:t>
            </a:r>
            <a:r>
              <a:rPr lang="en-CA" i="1" baseline="30000"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r>
              <a:rPr lang="en-CA" dirty="0" smtClean="0"/>
              <a:t>  requires  </a:t>
            </a:r>
            <a:r>
              <a:rPr lang="en-CA" i="1" dirty="0" smtClean="0"/>
              <a:t>n</a:t>
            </a:r>
            <a:r>
              <a:rPr lang="en-CA" dirty="0"/>
              <a:t> </a:t>
            </a:r>
            <a:r>
              <a:rPr lang="en-CA" dirty="0" smtClean="0"/>
              <a:t>array accesses</a:t>
            </a:r>
          </a:p>
          <a:p>
            <a:r>
              <a:rPr lang="en-CA" dirty="0" smtClean="0"/>
              <a:t>Extrapolating:</a:t>
            </a:r>
          </a:p>
          <a:p>
            <a:pPr lvl="1"/>
            <a:r>
              <a:rPr lang="en-CA" dirty="0" smtClean="0"/>
              <a:t>Searching </a:t>
            </a:r>
            <a:r>
              <a:rPr lang="en-CA" dirty="0"/>
              <a:t>one </a:t>
            </a:r>
            <a:r>
              <a:rPr lang="en-CA" dirty="0" smtClean="0"/>
              <a:t>billion </a:t>
            </a: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30</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1</a:t>
            </a:r>
            <a:r>
              <a:rPr lang="en-CA" dirty="0"/>
              <a:t> entries requires </a:t>
            </a:r>
            <a:r>
              <a:rPr lang="en-CA" dirty="0" smtClean="0"/>
              <a:t>30 </a:t>
            </a:r>
            <a:r>
              <a:rPr lang="en-CA" dirty="0"/>
              <a:t>array accesses</a:t>
            </a:r>
          </a:p>
          <a:p>
            <a:pPr lvl="1"/>
            <a:r>
              <a:rPr lang="en-CA" dirty="0" smtClean="0"/>
              <a:t>Searching one </a:t>
            </a:r>
            <a:r>
              <a:rPr lang="en-CA" dirty="0"/>
              <a:t>trillion</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2</a:t>
            </a:r>
            <a:r>
              <a:rPr lang="en-CA" baseline="30000" dirty="0" smtClean="0">
                <a:latin typeface="Times New Roman" panose="02020603050405020304" pitchFamily="18" charset="0"/>
                <a:cs typeface="Times New Roman" panose="02020603050405020304" pitchFamily="18" charset="0"/>
              </a:rPr>
              <a:t>40</a:t>
            </a:r>
            <a:r>
              <a:rPr lang="en-CA" dirty="0" smtClean="0">
                <a:latin typeface="Times New Roman" panose="02020603050405020304" pitchFamily="18" charset="0"/>
                <a:cs typeface="Times New Roman" panose="02020603050405020304" pitchFamily="18" charset="0"/>
              </a:rPr>
              <a:t> – 1</a:t>
            </a:r>
            <a:r>
              <a:rPr lang="en-CA" dirty="0" smtClean="0"/>
              <a:t> entries requires 40 array accesses</a:t>
            </a:r>
          </a:p>
          <a:p>
            <a:pPr lvl="1"/>
            <a:endParaRPr lang="en-CA" dirty="0"/>
          </a:p>
          <a:p>
            <a:r>
              <a:rPr lang="en-CA" dirty="0" smtClean="0"/>
              <a:t>It seems the number of array accesses is approximately </a:t>
            </a:r>
            <a:r>
              <a:rPr lang="en-CA" dirty="0" smtClean="0">
                <a:latin typeface="Times New Roman" panose="02020603050405020304" pitchFamily="18" charset="0"/>
                <a:cs typeface="Times New Roman" panose="02020603050405020304" pitchFamily="18" charset="0"/>
              </a:rPr>
              <a:t>log</a:t>
            </a:r>
            <a:r>
              <a:rPr lang="en-CA" baseline="-25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where </a:t>
            </a:r>
            <a:r>
              <a:rPr lang="en-CA" i="1" dirty="0" smtClean="0">
                <a:latin typeface="Times New Roman" panose="02020603050405020304" pitchFamily="18" charset="0"/>
                <a:cs typeface="Times New Roman" panose="02020603050405020304" pitchFamily="18" charset="0"/>
              </a:rPr>
              <a:t>n</a:t>
            </a:r>
            <a:r>
              <a:rPr lang="en-CA" dirty="0" smtClean="0"/>
              <a:t> is the array capacity</a:t>
            </a:r>
          </a:p>
        </p:txBody>
      </p:sp>
      <p:graphicFrame>
        <p:nvGraphicFramePr>
          <p:cNvPr id="4" name="Table 3"/>
          <p:cNvGraphicFramePr>
            <a:graphicFrameLocks noGrp="1"/>
          </p:cNvGraphicFramePr>
          <p:nvPr>
            <p:extLst>
              <p:ext uri="{D42A27DB-BD31-4B8C-83A1-F6EECF244321}">
                <p14:modId xmlns:p14="http://schemas.microsoft.com/office/powerpoint/2010/main" val="2982413422"/>
              </p:ext>
            </p:extLst>
          </p:nvPr>
        </p:nvGraphicFramePr>
        <p:xfrm>
          <a:off x="6156176" y="767288"/>
          <a:ext cx="2108091" cy="5974080"/>
        </p:xfrm>
        <a:graphic>
          <a:graphicData uri="http://schemas.openxmlformats.org/drawingml/2006/table">
            <a:tbl>
              <a:tblPr>
                <a:tableStyleId>{2D5ABB26-0587-4C30-8999-92F81FD0307C}</a:tableStyleId>
              </a:tblPr>
              <a:tblGrid>
                <a:gridCol w="1021250">
                  <a:extLst>
                    <a:ext uri="{9D8B030D-6E8A-4147-A177-3AD203B41FA5}">
                      <a16:colId xmlns:a16="http://schemas.microsoft.com/office/drawing/2014/main" val="20000"/>
                    </a:ext>
                  </a:extLst>
                </a:gridCol>
                <a:gridCol w="1086841">
                  <a:extLst>
                    <a:ext uri="{9D8B030D-6E8A-4147-A177-3AD203B41FA5}">
                      <a16:colId xmlns:a16="http://schemas.microsoft.com/office/drawing/2014/main" val="20001"/>
                    </a:ext>
                  </a:extLst>
                </a:gridCol>
              </a:tblGrid>
              <a:tr h="187221">
                <a:tc>
                  <a:txBody>
                    <a:bodyPr/>
                    <a:lstStyle/>
                    <a:p>
                      <a:pPr algn="ctr"/>
                      <a:r>
                        <a:rPr lang="en-CA" sz="1600" b="1" dirty="0" smtClean="0">
                          <a:latin typeface="Georgia" panose="02040502050405020303" pitchFamily="18" charset="0"/>
                        </a:rPr>
                        <a:t>Array capacity</a:t>
                      </a:r>
                      <a:endParaRPr lang="en-CA" sz="1600" b="1" dirty="0">
                        <a:latin typeface="Georgia" panose="02040502050405020303"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1" dirty="0" smtClean="0">
                          <a:latin typeface="Georgia" panose="02040502050405020303" pitchFamily="18" charset="0"/>
                        </a:rPr>
                        <a:t>Array</a:t>
                      </a:r>
                      <a:r>
                        <a:rPr lang="en-CA" sz="1600" b="1" baseline="0" dirty="0" smtClean="0">
                          <a:latin typeface="Georgia" panose="02040502050405020303" pitchFamily="18" charset="0"/>
                        </a:rPr>
                        <a:t> accesses</a:t>
                      </a:r>
                      <a:endParaRPr lang="en-CA" sz="1600" b="1" dirty="0">
                        <a:latin typeface="Georgia" panose="02040502050405020303"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ctr"/>
                      <a:r>
                        <a:rPr lang="en-CA" sz="1800" dirty="0" smtClean="0">
                          <a:latin typeface="Times New Roman" panose="02020603050405020304" pitchFamily="18" charset="0"/>
                          <a:cs typeface="Times New Roman" panose="02020603050405020304" pitchFamily="18" charset="0"/>
                        </a:rPr>
                        <a:t>  1</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3</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2</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7</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3</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15</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4</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31</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tc>
                  <a:txBody>
                    <a:bodyPr/>
                    <a:lstStyle/>
                    <a:p>
                      <a:pPr algn="ctr"/>
                      <a:r>
                        <a:rPr lang="en-CA" sz="1800" dirty="0" smtClean="0">
                          <a:latin typeface="Times New Roman" panose="02020603050405020304" pitchFamily="18" charset="0"/>
                          <a:cs typeface="Times New Roman" panose="02020603050405020304" pitchFamily="18" charset="0"/>
                        </a:rPr>
                        <a:t>  5</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005"/>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63</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tc>
                  <a:txBody>
                    <a:bodyPr/>
                    <a:lstStyle/>
                    <a:p>
                      <a:pPr algn="ctr"/>
                      <a:r>
                        <a:rPr lang="en-CA" sz="1800" dirty="0" smtClean="0">
                          <a:latin typeface="Times New Roman" panose="02020603050405020304" pitchFamily="18" charset="0"/>
                          <a:cs typeface="Times New Roman" panose="02020603050405020304" pitchFamily="18" charset="0"/>
                        </a:rPr>
                        <a:t>  6</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10006"/>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127</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7</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255</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8</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8"/>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511</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  9</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9"/>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1023</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tc>
                  <a:txBody>
                    <a:bodyPr/>
                    <a:lstStyle/>
                    <a:p>
                      <a:pPr algn="ctr"/>
                      <a:r>
                        <a:rPr lang="en-CA" sz="1800" dirty="0" smtClean="0">
                          <a:latin typeface="Times New Roman" panose="02020603050405020304" pitchFamily="18" charset="0"/>
                          <a:cs typeface="Times New Roman" panose="02020603050405020304" pitchFamily="18" charset="0"/>
                        </a:rPr>
                        <a:t>10</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010"/>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2047</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tc>
                  <a:txBody>
                    <a:bodyPr/>
                    <a:lstStyle/>
                    <a:p>
                      <a:pPr algn="ctr"/>
                      <a:r>
                        <a:rPr lang="en-CA" sz="1800" dirty="0" smtClean="0">
                          <a:latin typeface="Times New Roman" panose="02020603050405020304" pitchFamily="18" charset="0"/>
                          <a:cs typeface="Times New Roman" panose="02020603050405020304" pitchFamily="18" charset="0"/>
                        </a:rPr>
                        <a:t>11</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10011"/>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4095</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12</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2"/>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8191</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13</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3"/>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16383</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14</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4"/>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32767</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tc>
                  <a:txBody>
                    <a:bodyPr/>
                    <a:lstStyle/>
                    <a:p>
                      <a:pPr algn="ctr"/>
                      <a:r>
                        <a:rPr lang="en-CA" sz="1800" dirty="0" smtClean="0">
                          <a:latin typeface="Times New Roman" panose="02020603050405020304" pitchFamily="18" charset="0"/>
                          <a:cs typeface="Times New Roman" panose="02020603050405020304" pitchFamily="18" charset="0"/>
                        </a:rPr>
                        <a:t>15</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015"/>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65535</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tc>
                  <a:txBody>
                    <a:bodyPr/>
                    <a:lstStyle/>
                    <a:p>
                      <a:pPr algn="ctr"/>
                      <a:r>
                        <a:rPr lang="en-CA" sz="1800" dirty="0" smtClean="0">
                          <a:latin typeface="Times New Roman" panose="02020603050405020304" pitchFamily="18" charset="0"/>
                          <a:cs typeface="Times New Roman" panose="02020603050405020304" pitchFamily="18" charset="0"/>
                        </a:rPr>
                        <a:t>16</a:t>
                      </a:r>
                      <a:endParaRPr lang="en-CA" sz="1800" dirty="0">
                        <a:latin typeface="Times New Roman" panose="02020603050405020304" pitchFamily="18" charset="0"/>
                        <a:cs typeface="Times New Roman" panose="02020603050405020304" pitchFamily="18" charset="0"/>
                      </a:endParaRPr>
                    </a:p>
                  </a:txBody>
                  <a:tcPr marL="0" marR="0" marT="0" marB="0">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10016"/>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131071</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17</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7"/>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262143</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18</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8"/>
                  </a:ext>
                </a:extLst>
              </a:tr>
              <a:tr h="187221">
                <a:tc>
                  <a:txBody>
                    <a:bodyPr/>
                    <a:lstStyle/>
                    <a:p>
                      <a:pPr algn="ctr"/>
                      <a:r>
                        <a:rPr lang="en-CA" sz="1800" dirty="0" smtClean="0">
                          <a:latin typeface="Times New Roman" panose="02020603050405020304" pitchFamily="18" charset="0"/>
                          <a:cs typeface="Times New Roman" panose="02020603050405020304" pitchFamily="18" charset="0"/>
                        </a:rPr>
                        <a:t>  524287</a:t>
                      </a:r>
                      <a:endParaRPr lang="en-CA" sz="1800" dirty="0">
                        <a:latin typeface="Times New Roman" panose="02020603050405020304" pitchFamily="18" charset="0"/>
                        <a:cs typeface="Times New Roman" panose="02020603050405020304" pitchFamily="18" charset="0"/>
                      </a:endParaRPr>
                    </a:p>
                  </a:txBody>
                  <a:tcPr marL="0" marR="0" marT="0" marB="0"/>
                </a:tc>
                <a:tc>
                  <a:txBody>
                    <a:bodyPr/>
                    <a:lstStyle/>
                    <a:p>
                      <a:pPr algn="ctr"/>
                      <a:r>
                        <a:rPr lang="en-CA" sz="1800" dirty="0" smtClean="0">
                          <a:latin typeface="Times New Roman" panose="02020603050405020304" pitchFamily="18" charset="0"/>
                          <a:cs typeface="Times New Roman" panose="02020603050405020304" pitchFamily="18" charset="0"/>
                        </a:rPr>
                        <a:t>19</a:t>
                      </a:r>
                      <a:endParaRPr lang="en-CA" sz="1800" dirty="0">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19"/>
                  </a:ext>
                </a:extLst>
              </a:tr>
              <a:tr h="0">
                <a:tc>
                  <a:txBody>
                    <a:bodyPr/>
                    <a:lstStyle/>
                    <a:p>
                      <a:pPr algn="ctr"/>
                      <a:r>
                        <a:rPr lang="en-CA" sz="1800" dirty="0" smtClean="0">
                          <a:latin typeface="Times New Roman" panose="02020603050405020304" pitchFamily="18" charset="0"/>
                          <a:cs typeface="Times New Roman" panose="02020603050405020304" pitchFamily="18" charset="0"/>
                        </a:rPr>
                        <a:t>1048575</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algn="ctr"/>
                      <a:r>
                        <a:rPr lang="en-CA" sz="1800" dirty="0" smtClean="0">
                          <a:latin typeface="Times New Roman" panose="02020603050405020304" pitchFamily="18" charset="0"/>
                          <a:cs typeface="Times New Roman" panose="02020603050405020304" pitchFamily="18" charset="0"/>
                        </a:rPr>
                        <a:t>20</a:t>
                      </a:r>
                      <a:endParaRPr lang="en-CA" sz="1800" dirty="0">
                        <a:latin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655956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Standard </a:t>
            </a:r>
            <a:r>
              <a:rPr lang="en-CA" dirty="0"/>
              <a:t>Template Library (</a:t>
            </a:r>
            <a:r>
              <a:rPr lang="en-CA" cap="small" dirty="0"/>
              <a:t>stl</a:t>
            </a:r>
            <a:r>
              <a:rPr lang="en-CA" dirty="0"/>
              <a:t>)</a:t>
            </a:r>
          </a:p>
        </p:txBody>
      </p:sp>
      <p:sp>
        <p:nvSpPr>
          <p:cNvPr id="3" name="Content Placeholder 2"/>
          <p:cNvSpPr>
            <a:spLocks noGrp="1"/>
          </p:cNvSpPr>
          <p:nvPr>
            <p:ph idx="1"/>
          </p:nvPr>
        </p:nvSpPr>
        <p:spPr/>
        <p:txBody>
          <a:bodyPr/>
          <a:lstStyle/>
          <a:p>
            <a:r>
              <a:rPr lang="en-CA" dirty="0"/>
              <a:t>The </a:t>
            </a:r>
            <a:r>
              <a:rPr lang="en-CA" cap="small" dirty="0"/>
              <a:t>stl </a:t>
            </a:r>
            <a:r>
              <a:rPr lang="en-CA" dirty="0"/>
              <a:t>has a </a:t>
            </a:r>
            <a:r>
              <a:rPr lang="en-CA" dirty="0" smtClean="0"/>
              <a:t>binary search </a:t>
            </a:r>
            <a:r>
              <a:rPr lang="en-CA" dirty="0"/>
              <a:t>algorithm:</a:t>
            </a:r>
          </a:p>
          <a:p>
            <a:pPr marL="800100" lvl="2" indent="0">
              <a:buNone/>
            </a:pPr>
            <a:r>
              <a:rPr lang="en-CA" sz="1600" dirty="0">
                <a:latin typeface="Consolas" panose="020B0609020204030204" pitchFamily="49" charset="0"/>
                <a:cs typeface="Consolas" panose="020B0609020204030204" pitchFamily="49" charset="0"/>
              </a:rPr>
              <a:t>#include &lt;algorithm&gt;</a:t>
            </a:r>
          </a:p>
          <a:p>
            <a:pPr marL="800100" lvl="2" indent="0">
              <a:buNone/>
            </a:pP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int main() {</a:t>
            </a:r>
          </a:p>
          <a:p>
            <a:pPr marL="800100" lvl="2" indent="0">
              <a:buNone/>
            </a:pPr>
            <a:r>
              <a:rPr lang="en-CA" sz="1600" dirty="0">
                <a:latin typeface="Consolas" panose="020B0609020204030204" pitchFamily="49" charset="0"/>
                <a:cs typeface="Consolas" panose="020B0609020204030204" pitchFamily="49" charset="0"/>
              </a:rPr>
              <a:t>    int array[10]{1, </a:t>
            </a:r>
            <a:r>
              <a:rPr lang="en-CA" sz="1600" dirty="0" smtClean="0">
                <a:latin typeface="Consolas" panose="020B0609020204030204" pitchFamily="49" charset="0"/>
                <a:cs typeface="Consolas" panose="020B0609020204030204" pitchFamily="49" charset="0"/>
              </a:rPr>
              <a:t>2, 2, 3, 5, 5, 5, 7, 9, 9};</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for ( int k{0}; k &lt; 10; ++k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std::cout &lt;&lt; k &lt;&lt; ": "</a:t>
            </a:r>
          </a:p>
          <a:p>
            <a:pPr marL="800100" lvl="2" indent="0">
              <a:buNone/>
            </a:pPr>
            <a:r>
              <a:rPr lang="en-CA" sz="1600" dirty="0" smtClean="0">
                <a:latin typeface="Consolas" panose="020B0609020204030204" pitchFamily="49" charset="0"/>
                <a:cs typeface="Consolas" panose="020B0609020204030204" pitchFamily="49" charset="0"/>
              </a:rPr>
              <a:t>                  &lt;&lt; std::</a:t>
            </a:r>
            <a:r>
              <a:rPr lang="en-CA" sz="1600" dirty="0" err="1" smtClean="0">
                <a:latin typeface="Consolas" panose="020B0609020204030204" pitchFamily="49" charset="0"/>
                <a:cs typeface="Consolas" panose="020B0609020204030204" pitchFamily="49" charset="0"/>
              </a:rPr>
              <a:t>binary_search</a:t>
            </a:r>
            <a:r>
              <a:rPr lang="en-CA" sz="1600" dirty="0">
                <a:latin typeface="Consolas" panose="020B0609020204030204" pitchFamily="49" charset="0"/>
                <a:cs typeface="Consolas" panose="020B0609020204030204" pitchFamily="49" charset="0"/>
              </a:rPr>
              <a:t>( array, array + 10, </a:t>
            </a:r>
            <a:r>
              <a:rPr lang="en-CA" sz="1600" dirty="0" smtClean="0">
                <a:latin typeface="Consolas" panose="020B0609020204030204" pitchFamily="49" charset="0"/>
                <a:cs typeface="Consolas" panose="020B0609020204030204" pitchFamily="49" charset="0"/>
              </a:rPr>
              <a:t>k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&lt;&lt; std::endl;</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return 0;</a:t>
            </a:r>
          </a:p>
          <a:p>
            <a:pPr marL="800100" lvl="2" indent="0">
              <a:buNone/>
            </a:pPr>
            <a:r>
              <a:rPr lang="en-CA" sz="1600" dirty="0" smtClean="0">
                <a:latin typeface="Consolas" panose="020B0609020204030204" pitchFamily="49" charset="0"/>
                <a:cs typeface="Consolas" panose="020B0609020204030204" pitchFamily="49" charset="0"/>
              </a:rPr>
              <a:t>}</a:t>
            </a:r>
          </a:p>
          <a:p>
            <a:pPr lvl="0"/>
            <a:r>
              <a:rPr lang="en-CA" dirty="0" smtClean="0">
                <a:solidFill>
                  <a:prstClr val="black"/>
                </a:solidFill>
              </a:rPr>
              <a:t>It only returns </a:t>
            </a:r>
            <a:r>
              <a:rPr lang="en-CA" dirty="0" smtClean="0">
                <a:solidFill>
                  <a:prstClr val="black"/>
                </a:solidFill>
                <a:latin typeface="Consolas" panose="020B0609020204030204" pitchFamily="49" charset="0"/>
                <a:cs typeface="Consolas" panose="020B0609020204030204" pitchFamily="49" charset="0"/>
              </a:rPr>
              <a:t>true</a:t>
            </a:r>
            <a:r>
              <a:rPr lang="en-CA" dirty="0" smtClean="0">
                <a:solidFill>
                  <a:prstClr val="black"/>
                </a:solidFill>
              </a:rPr>
              <a:t> or </a:t>
            </a:r>
            <a:r>
              <a:rPr lang="en-CA" dirty="0" smtClean="0">
                <a:solidFill>
                  <a:prstClr val="black"/>
                </a:solidFill>
                <a:latin typeface="Consolas" panose="020B0609020204030204" pitchFamily="49" charset="0"/>
                <a:cs typeface="Consolas" panose="020B0609020204030204" pitchFamily="49" charset="0"/>
              </a:rPr>
              <a:t>false</a:t>
            </a:r>
            <a:r>
              <a:rPr lang="en-CA" dirty="0" smtClean="0">
                <a:solidFill>
                  <a:prstClr val="black"/>
                </a:solidFill>
              </a:rPr>
              <a:t>…</a:t>
            </a:r>
          </a:p>
        </p:txBody>
      </p:sp>
      <p:sp>
        <p:nvSpPr>
          <p:cNvPr id="4" name="TextBox 3"/>
          <p:cNvSpPr txBox="1"/>
          <p:nvPr/>
        </p:nvSpPr>
        <p:spPr>
          <a:xfrm>
            <a:off x="7029265" y="1142742"/>
            <a:ext cx="1071127" cy="2862322"/>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0: 0</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1: 1</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2: 1</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3: 1</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4: 0</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5: 1</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7: 1</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8: 0</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  9: 1</a:t>
            </a:r>
          </a:p>
        </p:txBody>
      </p:sp>
    </p:spTree>
    <p:extLst>
      <p:ext uri="{BB962C8B-B14F-4D97-AF65-F5344CB8AC3E}">
        <p14:creationId xmlns:p14="http://schemas.microsoft.com/office/powerpoint/2010/main" val="3777589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Standard </a:t>
            </a:r>
            <a:r>
              <a:rPr lang="en-CA" dirty="0"/>
              <a:t>Template Library (</a:t>
            </a:r>
            <a:r>
              <a:rPr lang="en-CA" cap="small" dirty="0"/>
              <a:t>stl</a:t>
            </a:r>
            <a:r>
              <a:rPr lang="en-CA" dirty="0"/>
              <a:t>)</a:t>
            </a:r>
          </a:p>
        </p:txBody>
      </p:sp>
      <p:sp>
        <p:nvSpPr>
          <p:cNvPr id="3" name="Content Placeholder 2"/>
          <p:cNvSpPr>
            <a:spLocks noGrp="1"/>
          </p:cNvSpPr>
          <p:nvPr>
            <p:ph idx="1"/>
          </p:nvPr>
        </p:nvSpPr>
        <p:spPr/>
        <p:txBody>
          <a:bodyPr/>
          <a:lstStyle/>
          <a:p>
            <a:r>
              <a:rPr lang="en-CA" dirty="0" smtClean="0"/>
              <a:t>To find out where the sought value is, there are two algorithms:</a:t>
            </a:r>
          </a:p>
          <a:p>
            <a:pPr lvl="1"/>
            <a:r>
              <a:rPr lang="en-CA" dirty="0" smtClean="0"/>
              <a:t>The </a:t>
            </a:r>
            <a:r>
              <a:rPr lang="en-CA" dirty="0" err="1" smtClean="0">
                <a:latin typeface="Consolas" panose="020B0609020204030204" pitchFamily="49" charset="0"/>
                <a:cs typeface="Consolas" panose="020B0609020204030204" pitchFamily="49" charset="0"/>
              </a:rPr>
              <a:t>lower_bound</a:t>
            </a:r>
            <a:r>
              <a:rPr lang="en-CA" dirty="0" smtClean="0"/>
              <a:t> algorithm returns a pointer to the first entry in the array where the item is or should be</a:t>
            </a:r>
          </a:p>
          <a:p>
            <a:pPr lvl="1"/>
            <a:r>
              <a:rPr lang="en-CA" dirty="0" smtClean="0"/>
              <a:t>The </a:t>
            </a:r>
            <a:r>
              <a:rPr lang="en-CA" dirty="0" err="1" smtClean="0">
                <a:latin typeface="Consolas" panose="020B0609020204030204" pitchFamily="49" charset="0"/>
                <a:cs typeface="Consolas" panose="020B0609020204030204" pitchFamily="49" charset="0"/>
              </a:rPr>
              <a:t>upper_bound</a:t>
            </a:r>
            <a:r>
              <a:rPr lang="en-CA" dirty="0" smtClean="0"/>
              <a:t> algorithm returns a pointer to the entry next to the last entry in the array where the item is or should be</a:t>
            </a:r>
            <a:endParaRPr lang="en-CA" dirty="0"/>
          </a:p>
        </p:txBody>
      </p:sp>
    </p:spTree>
    <p:extLst>
      <p:ext uri="{BB962C8B-B14F-4D97-AF65-F5344CB8AC3E}">
        <p14:creationId xmlns:p14="http://schemas.microsoft.com/office/powerpoint/2010/main" val="3239006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Standard </a:t>
            </a:r>
            <a:r>
              <a:rPr lang="en-CA" dirty="0"/>
              <a:t>Template Library (</a:t>
            </a:r>
            <a:r>
              <a:rPr lang="en-CA" cap="small" dirty="0"/>
              <a:t>stl</a:t>
            </a:r>
            <a:r>
              <a:rPr lang="en-CA" dirty="0"/>
              <a:t>)</a:t>
            </a:r>
          </a:p>
        </p:txBody>
      </p:sp>
      <p:sp>
        <p:nvSpPr>
          <p:cNvPr id="3" name="Content Placeholder 2"/>
          <p:cNvSpPr>
            <a:spLocks noGrp="1"/>
          </p:cNvSpPr>
          <p:nvPr>
            <p:ph idx="1"/>
          </p:nvPr>
        </p:nvSpPr>
        <p:spPr>
          <a:xfrm>
            <a:off x="457200" y="1600200"/>
            <a:ext cx="8686800" cy="4525963"/>
          </a:xfrm>
        </p:spPr>
        <p:txBody>
          <a:bodyPr/>
          <a:lstStyle/>
          <a:p>
            <a:r>
              <a:rPr lang="en-CA" dirty="0" smtClean="0"/>
              <a:t>Here is how the functions are used:</a:t>
            </a:r>
            <a:endParaRPr lang="en-CA" dirty="0"/>
          </a:p>
          <a:p>
            <a:pPr marL="800100" lvl="2" indent="0">
              <a:buNone/>
            </a:pPr>
            <a:r>
              <a:rPr lang="en-CA" sz="1500" dirty="0">
                <a:latin typeface="Consolas" panose="020B0609020204030204" pitchFamily="49" charset="0"/>
                <a:cs typeface="Consolas" panose="020B0609020204030204" pitchFamily="49" charset="0"/>
              </a:rPr>
              <a:t>#include &lt;algorithm&gt;</a:t>
            </a: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int main() {</a:t>
            </a:r>
          </a:p>
          <a:p>
            <a:pPr marL="800100" lvl="2" indent="0">
              <a:buNone/>
            </a:pPr>
            <a:r>
              <a:rPr lang="en-CA" sz="1500" dirty="0">
                <a:latin typeface="Consolas" panose="020B0609020204030204" pitchFamily="49" charset="0"/>
                <a:cs typeface="Consolas" panose="020B0609020204030204" pitchFamily="49" charset="0"/>
              </a:rPr>
              <a:t>    int array[10]{1, 2, 2, 3, 5, 5, 5, 7, 9, 9};</a:t>
            </a:r>
          </a:p>
          <a:p>
            <a:pPr marL="800100" lvl="2" indent="0">
              <a:buNone/>
            </a:pPr>
            <a:endParaRPr lang="en-CA" sz="6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for ( int k{0}; k &lt; 10; ++k ) {</a:t>
            </a:r>
          </a:p>
          <a:p>
            <a:pPr marL="800100" lvl="2" indent="0">
              <a:buNone/>
            </a:pPr>
            <a:r>
              <a:rPr lang="en-CA" sz="1500" dirty="0">
                <a:latin typeface="Consolas" panose="020B0609020204030204" pitchFamily="49" charset="0"/>
                <a:cs typeface="Consolas" panose="020B0609020204030204" pitchFamily="49" charset="0"/>
              </a:rPr>
              <a:t>        int *</a:t>
            </a:r>
            <a:r>
              <a:rPr lang="en-CA" sz="1500" dirty="0" err="1">
                <a:latin typeface="Consolas" panose="020B0609020204030204" pitchFamily="49" charset="0"/>
                <a:cs typeface="Consolas" panose="020B0609020204030204" pitchFamily="49" charset="0"/>
              </a:rPr>
              <a:t>p_lower</a:t>
            </a:r>
            <a:r>
              <a:rPr lang="en-CA" sz="1500" dirty="0">
                <a:latin typeface="Consolas" panose="020B0609020204030204" pitchFamily="49" charset="0"/>
                <a:cs typeface="Consolas" panose="020B0609020204030204" pitchFamily="49" charset="0"/>
              </a:rPr>
              <a:t>{std::</a:t>
            </a:r>
            <a:r>
              <a:rPr lang="en-CA" sz="1500" dirty="0" err="1">
                <a:latin typeface="Consolas" panose="020B0609020204030204" pitchFamily="49" charset="0"/>
                <a:cs typeface="Consolas" panose="020B0609020204030204" pitchFamily="49" charset="0"/>
              </a:rPr>
              <a:t>lower_bound</a:t>
            </a:r>
            <a:r>
              <a:rPr lang="en-CA" sz="1500" dirty="0">
                <a:latin typeface="Consolas" panose="020B0609020204030204" pitchFamily="49" charset="0"/>
                <a:cs typeface="Consolas" panose="020B0609020204030204" pitchFamily="49" charset="0"/>
              </a:rPr>
              <a:t>( array, array + 10, k )};</a:t>
            </a:r>
          </a:p>
          <a:p>
            <a:pPr marL="800100" lvl="2" indent="0">
              <a:buNone/>
            </a:pPr>
            <a:r>
              <a:rPr lang="en-CA" sz="1500" dirty="0">
                <a:latin typeface="Consolas" panose="020B0609020204030204" pitchFamily="49" charset="0"/>
                <a:cs typeface="Consolas" panose="020B0609020204030204" pitchFamily="49" charset="0"/>
              </a:rPr>
              <a:t>        int *</a:t>
            </a:r>
            <a:r>
              <a:rPr lang="en-CA" sz="1500" dirty="0" err="1">
                <a:latin typeface="Consolas" panose="020B0609020204030204" pitchFamily="49" charset="0"/>
                <a:cs typeface="Consolas" panose="020B0609020204030204" pitchFamily="49" charset="0"/>
              </a:rPr>
              <a:t>p_upper</a:t>
            </a:r>
            <a:r>
              <a:rPr lang="en-CA" sz="1500" dirty="0">
                <a:latin typeface="Consolas" panose="020B0609020204030204" pitchFamily="49" charset="0"/>
                <a:cs typeface="Consolas" panose="020B0609020204030204" pitchFamily="49" charset="0"/>
              </a:rPr>
              <a:t>{std::</a:t>
            </a:r>
            <a:r>
              <a:rPr lang="en-CA" sz="1500" dirty="0" err="1">
                <a:latin typeface="Consolas" panose="020B0609020204030204" pitchFamily="49" charset="0"/>
                <a:cs typeface="Consolas" panose="020B0609020204030204" pitchFamily="49" charset="0"/>
              </a:rPr>
              <a:t>upper_bound</a:t>
            </a:r>
            <a:r>
              <a:rPr lang="en-CA" sz="1500" dirty="0">
                <a:latin typeface="Consolas" panose="020B0609020204030204" pitchFamily="49" charset="0"/>
                <a:cs typeface="Consolas" panose="020B0609020204030204" pitchFamily="49" charset="0"/>
              </a:rPr>
              <a:t>( array, array + 10, k )};</a:t>
            </a:r>
          </a:p>
          <a:p>
            <a:pPr marL="800100" lvl="2" indent="0">
              <a:buNone/>
            </a:pPr>
            <a:endParaRPr lang="en-CA" sz="6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std::cout &lt;&lt; k &lt;&lt; ":";</a:t>
            </a:r>
          </a:p>
          <a:p>
            <a:pPr marL="800100" lvl="2" indent="0">
              <a:buNone/>
            </a:pPr>
            <a:endParaRPr lang="en-CA" sz="6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for( ; </a:t>
            </a:r>
            <a:r>
              <a:rPr lang="en-CA" sz="1500" dirty="0" err="1" smtClean="0">
                <a:latin typeface="Consolas" panose="020B0609020204030204" pitchFamily="49" charset="0"/>
                <a:cs typeface="Consolas" panose="020B0609020204030204" pitchFamily="49" charset="0"/>
              </a:rPr>
              <a:t>p_lower</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 </a:t>
            </a:r>
            <a:r>
              <a:rPr lang="en-CA" sz="1500" dirty="0" err="1" smtClean="0">
                <a:latin typeface="Consolas" panose="020B0609020204030204" pitchFamily="49" charset="0"/>
                <a:cs typeface="Consolas" panose="020B0609020204030204" pitchFamily="49" charset="0"/>
              </a:rPr>
              <a:t>p_upper</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a:t>
            </a:r>
            <a:r>
              <a:rPr lang="en-CA" sz="1500" dirty="0" err="1">
                <a:latin typeface="Consolas" panose="020B0609020204030204" pitchFamily="49" charset="0"/>
                <a:cs typeface="Consolas" panose="020B0609020204030204" pitchFamily="49" charset="0"/>
              </a:rPr>
              <a:t>p_lower</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 {</a:t>
            </a:r>
          </a:p>
          <a:p>
            <a:pPr marL="800100" lvl="2" indent="0">
              <a:buNone/>
            </a:pPr>
            <a:r>
              <a:rPr lang="en-CA" sz="1500" dirty="0">
                <a:latin typeface="Consolas" panose="020B0609020204030204" pitchFamily="49" charset="0"/>
                <a:cs typeface="Consolas" panose="020B0609020204030204" pitchFamily="49" charset="0"/>
              </a:rPr>
              <a:t>            std::cout &lt;&lt; " " &lt;&lt; (</a:t>
            </a:r>
            <a:r>
              <a:rPr lang="en-CA" sz="1500" dirty="0" err="1">
                <a:latin typeface="Consolas" panose="020B0609020204030204" pitchFamily="49" charset="0"/>
                <a:cs typeface="Consolas" panose="020B0609020204030204" pitchFamily="49" charset="0"/>
              </a:rPr>
              <a:t>p_lower</a:t>
            </a:r>
            <a:r>
              <a:rPr lang="en-CA" sz="1500" dirty="0">
                <a:latin typeface="Consolas" panose="020B0609020204030204" pitchFamily="49" charset="0"/>
                <a:cs typeface="Consolas" panose="020B0609020204030204" pitchFamily="49" charset="0"/>
              </a:rPr>
              <a:t> - array);</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a:t>
            </a:r>
          </a:p>
          <a:p>
            <a:pPr marL="800100" lvl="2" indent="0">
              <a:buNone/>
            </a:pPr>
            <a:endParaRPr lang="en-CA" sz="6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std::cout &lt;&lt; std::endl;</a:t>
            </a:r>
          </a:p>
          <a:p>
            <a:pPr marL="800100" lvl="2" indent="0">
              <a:buNone/>
            </a:pPr>
            <a:r>
              <a:rPr lang="en-CA" sz="1500" dirty="0">
                <a:latin typeface="Consolas" panose="020B0609020204030204" pitchFamily="49" charset="0"/>
                <a:cs typeface="Consolas" panose="020B0609020204030204" pitchFamily="49" charset="0"/>
              </a:rPr>
              <a:t>    }</a:t>
            </a:r>
          </a:p>
          <a:p>
            <a:pPr marL="800100" lvl="2" indent="0">
              <a:buNone/>
            </a:pPr>
            <a:endParaRPr lang="en-CA" sz="6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    return 0;</a:t>
            </a:r>
          </a:p>
          <a:p>
            <a:pPr marL="800100" lvl="2" indent="0">
              <a:buNone/>
            </a:pPr>
            <a:r>
              <a:rPr lang="en-CA" sz="1500" dirty="0">
                <a:latin typeface="Consolas" panose="020B0609020204030204" pitchFamily="49" charset="0"/>
                <a:cs typeface="Consolas" panose="020B0609020204030204" pitchFamily="49" charset="0"/>
              </a:rPr>
              <a:t>}</a:t>
            </a:r>
          </a:p>
        </p:txBody>
      </p:sp>
      <p:sp>
        <p:nvSpPr>
          <p:cNvPr id="5" name="TextBox 4"/>
          <p:cNvSpPr txBox="1"/>
          <p:nvPr/>
        </p:nvSpPr>
        <p:spPr>
          <a:xfrm>
            <a:off x="6760004" y="4012609"/>
            <a:ext cx="1418978" cy="2800767"/>
          </a:xfrm>
          <a:prstGeom prst="rect">
            <a:avLst/>
          </a:prstGeom>
          <a:noFill/>
        </p:spPr>
        <p:txBody>
          <a:bodyPr wrap="none" rtlCol="0">
            <a:spAutoFit/>
          </a:bodyPr>
          <a:lstStyle/>
          <a:p>
            <a:r>
              <a:rPr lang="en-CA" sz="1600" dirty="0" smtClean="0">
                <a:solidFill>
                  <a:srgbClr val="0070C0"/>
                </a:solidFill>
                <a:latin typeface="Georgia" panose="02040502050405020303" pitchFamily="18" charset="0"/>
              </a:rPr>
              <a:t>Output:</a:t>
            </a:r>
          </a:p>
          <a:p>
            <a:r>
              <a:rPr lang="en-CA" sz="1600" dirty="0" smtClean="0">
                <a:solidFill>
                  <a:srgbClr val="0070C0"/>
                </a:solidFill>
                <a:latin typeface="Consolas" panose="020B0609020204030204" pitchFamily="49" charset="0"/>
                <a:cs typeface="Consolas" panose="020B0609020204030204" pitchFamily="49" charset="0"/>
              </a:rPr>
              <a:t>   0</a:t>
            </a:r>
            <a:r>
              <a:rPr lang="en-CA" sz="1600" dirty="0">
                <a:solidFill>
                  <a:srgbClr val="0070C0"/>
                </a:solidFill>
                <a:latin typeface="Consolas" panose="020B0609020204030204" pitchFamily="49" charset="0"/>
                <a:cs typeface="Consolas" panose="020B0609020204030204" pitchFamily="49" charset="0"/>
              </a:rPr>
              <a:t>:</a:t>
            </a:r>
          </a:p>
          <a:p>
            <a:r>
              <a:rPr lang="en-CA" sz="1600" dirty="0" smtClean="0">
                <a:solidFill>
                  <a:srgbClr val="0070C0"/>
                </a:solidFill>
                <a:latin typeface="Consolas" panose="020B0609020204030204" pitchFamily="49" charset="0"/>
                <a:cs typeface="Consolas" panose="020B0609020204030204" pitchFamily="49" charset="0"/>
              </a:rPr>
              <a:t>   1</a:t>
            </a:r>
            <a:r>
              <a:rPr lang="en-CA" sz="1600" dirty="0">
                <a:solidFill>
                  <a:srgbClr val="0070C0"/>
                </a:solidFill>
                <a:latin typeface="Consolas" panose="020B0609020204030204" pitchFamily="49" charset="0"/>
                <a:cs typeface="Consolas" panose="020B0609020204030204" pitchFamily="49" charset="0"/>
              </a:rPr>
              <a:t>: 0</a:t>
            </a:r>
          </a:p>
          <a:p>
            <a:r>
              <a:rPr lang="en-CA" sz="1600" dirty="0" smtClean="0">
                <a:solidFill>
                  <a:srgbClr val="0070C0"/>
                </a:solidFill>
                <a:latin typeface="Consolas" panose="020B0609020204030204" pitchFamily="49" charset="0"/>
                <a:cs typeface="Consolas" panose="020B0609020204030204" pitchFamily="49" charset="0"/>
              </a:rPr>
              <a:t>   2</a:t>
            </a:r>
            <a:r>
              <a:rPr lang="en-CA" sz="1600" dirty="0">
                <a:solidFill>
                  <a:srgbClr val="0070C0"/>
                </a:solidFill>
                <a:latin typeface="Consolas" panose="020B0609020204030204" pitchFamily="49" charset="0"/>
                <a:cs typeface="Consolas" panose="020B0609020204030204" pitchFamily="49" charset="0"/>
              </a:rPr>
              <a:t>: 1 2</a:t>
            </a:r>
          </a:p>
          <a:p>
            <a:r>
              <a:rPr lang="en-CA" sz="1600" dirty="0" smtClean="0">
                <a:solidFill>
                  <a:srgbClr val="0070C0"/>
                </a:solidFill>
                <a:latin typeface="Consolas" panose="020B0609020204030204" pitchFamily="49" charset="0"/>
                <a:cs typeface="Consolas" panose="020B0609020204030204" pitchFamily="49" charset="0"/>
              </a:rPr>
              <a:t>   3</a:t>
            </a:r>
            <a:r>
              <a:rPr lang="en-CA" sz="1600" dirty="0">
                <a:solidFill>
                  <a:srgbClr val="0070C0"/>
                </a:solidFill>
                <a:latin typeface="Consolas" panose="020B0609020204030204" pitchFamily="49" charset="0"/>
                <a:cs typeface="Consolas" panose="020B0609020204030204" pitchFamily="49" charset="0"/>
              </a:rPr>
              <a:t>: 3</a:t>
            </a:r>
          </a:p>
          <a:p>
            <a:r>
              <a:rPr lang="en-CA" sz="1600" dirty="0" smtClean="0">
                <a:solidFill>
                  <a:srgbClr val="0070C0"/>
                </a:solidFill>
                <a:latin typeface="Consolas" panose="020B0609020204030204" pitchFamily="49" charset="0"/>
                <a:cs typeface="Consolas" panose="020B0609020204030204" pitchFamily="49" charset="0"/>
              </a:rPr>
              <a:t>   4</a:t>
            </a:r>
            <a:r>
              <a:rPr lang="en-CA" sz="1600" dirty="0">
                <a:solidFill>
                  <a:srgbClr val="0070C0"/>
                </a:solidFill>
                <a:latin typeface="Consolas" panose="020B0609020204030204" pitchFamily="49" charset="0"/>
                <a:cs typeface="Consolas" panose="020B0609020204030204" pitchFamily="49" charset="0"/>
              </a:rPr>
              <a:t>:</a:t>
            </a:r>
          </a:p>
          <a:p>
            <a:r>
              <a:rPr lang="en-CA" sz="1600" dirty="0" smtClean="0">
                <a:solidFill>
                  <a:srgbClr val="0070C0"/>
                </a:solidFill>
                <a:latin typeface="Consolas" panose="020B0609020204030204" pitchFamily="49" charset="0"/>
                <a:cs typeface="Consolas" panose="020B0609020204030204" pitchFamily="49" charset="0"/>
              </a:rPr>
              <a:t>   5</a:t>
            </a:r>
            <a:r>
              <a:rPr lang="en-CA" sz="1600" dirty="0">
                <a:solidFill>
                  <a:srgbClr val="0070C0"/>
                </a:solidFill>
                <a:latin typeface="Consolas" panose="020B0609020204030204" pitchFamily="49" charset="0"/>
                <a:cs typeface="Consolas" panose="020B0609020204030204" pitchFamily="49" charset="0"/>
              </a:rPr>
              <a:t>: 4 5 6</a:t>
            </a:r>
          </a:p>
          <a:p>
            <a:r>
              <a:rPr lang="en-CA" sz="1600" dirty="0" smtClean="0">
                <a:solidFill>
                  <a:srgbClr val="0070C0"/>
                </a:solidFill>
                <a:latin typeface="Consolas" panose="020B0609020204030204" pitchFamily="49" charset="0"/>
                <a:cs typeface="Consolas" panose="020B0609020204030204" pitchFamily="49" charset="0"/>
              </a:rPr>
              <a:t>   6</a:t>
            </a:r>
            <a:r>
              <a:rPr lang="en-CA" sz="1600" dirty="0">
                <a:solidFill>
                  <a:srgbClr val="0070C0"/>
                </a:solidFill>
                <a:latin typeface="Consolas" panose="020B0609020204030204" pitchFamily="49" charset="0"/>
                <a:cs typeface="Consolas" panose="020B0609020204030204" pitchFamily="49" charset="0"/>
              </a:rPr>
              <a:t>:</a:t>
            </a:r>
          </a:p>
          <a:p>
            <a:r>
              <a:rPr lang="en-CA" sz="1600" dirty="0" smtClean="0">
                <a:solidFill>
                  <a:srgbClr val="0070C0"/>
                </a:solidFill>
                <a:latin typeface="Consolas" panose="020B0609020204030204" pitchFamily="49" charset="0"/>
                <a:cs typeface="Consolas" panose="020B0609020204030204" pitchFamily="49" charset="0"/>
              </a:rPr>
              <a:t>   7</a:t>
            </a:r>
            <a:r>
              <a:rPr lang="en-CA" sz="1600" dirty="0">
                <a:solidFill>
                  <a:srgbClr val="0070C0"/>
                </a:solidFill>
                <a:latin typeface="Consolas" panose="020B0609020204030204" pitchFamily="49" charset="0"/>
                <a:cs typeface="Consolas" panose="020B0609020204030204" pitchFamily="49" charset="0"/>
              </a:rPr>
              <a:t>: 7</a:t>
            </a:r>
          </a:p>
          <a:p>
            <a:r>
              <a:rPr lang="en-CA" sz="1600" dirty="0" smtClean="0">
                <a:solidFill>
                  <a:srgbClr val="0070C0"/>
                </a:solidFill>
                <a:latin typeface="Consolas" panose="020B0609020204030204" pitchFamily="49" charset="0"/>
                <a:cs typeface="Consolas" panose="020B0609020204030204" pitchFamily="49" charset="0"/>
              </a:rPr>
              <a:t>   8</a:t>
            </a:r>
            <a:r>
              <a:rPr lang="en-CA" sz="1600" dirty="0">
                <a:solidFill>
                  <a:srgbClr val="0070C0"/>
                </a:solidFill>
                <a:latin typeface="Consolas" panose="020B0609020204030204" pitchFamily="49" charset="0"/>
                <a:cs typeface="Consolas" panose="020B0609020204030204" pitchFamily="49" charset="0"/>
              </a:rPr>
              <a:t>:</a:t>
            </a:r>
          </a:p>
          <a:p>
            <a:r>
              <a:rPr lang="en-CA" sz="1600" dirty="0" smtClean="0">
                <a:solidFill>
                  <a:srgbClr val="0070C0"/>
                </a:solidFill>
                <a:latin typeface="Consolas" panose="020B0609020204030204" pitchFamily="49" charset="0"/>
                <a:cs typeface="Consolas" panose="020B0609020204030204" pitchFamily="49" charset="0"/>
              </a:rPr>
              <a:t>   9</a:t>
            </a:r>
            <a:r>
              <a:rPr lang="en-CA" sz="1600" dirty="0">
                <a:solidFill>
                  <a:srgbClr val="0070C0"/>
                </a:solidFill>
                <a:latin typeface="Consolas" panose="020B0609020204030204" pitchFamily="49" charset="0"/>
                <a:cs typeface="Consolas" panose="020B0609020204030204" pitchFamily="49" charset="0"/>
              </a:rPr>
              <a:t>: 8 9</a:t>
            </a:r>
          </a:p>
        </p:txBody>
      </p:sp>
    </p:spTree>
    <p:extLst>
      <p:ext uri="{BB962C8B-B14F-4D97-AF65-F5344CB8AC3E}">
        <p14:creationId xmlns:p14="http://schemas.microsoft.com/office/powerpoint/2010/main" val="3515648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search a sorted list</a:t>
            </a:r>
            <a:endParaRPr lang="en-CA" dirty="0"/>
          </a:p>
          <a:p>
            <a:pPr lvl="1"/>
            <a:r>
              <a:rPr lang="en-CA" dirty="0" smtClean="0"/>
              <a:t>Know how to implement the binary search algorithm</a:t>
            </a:r>
          </a:p>
          <a:p>
            <a:pPr lvl="1"/>
            <a:r>
              <a:rPr lang="en-CA" dirty="0" smtClean="0"/>
              <a:t>Understand:</a:t>
            </a:r>
          </a:p>
          <a:p>
            <a:pPr lvl="2"/>
            <a:r>
              <a:rPr lang="en-CA" dirty="0" smtClean="0"/>
              <a:t>One test is hardly ever sufficient</a:t>
            </a:r>
          </a:p>
          <a:p>
            <a:pPr lvl="2"/>
            <a:r>
              <a:rPr lang="en-CA" dirty="0" smtClean="0"/>
              <a:t>How to step through your source code to find an problem</a:t>
            </a:r>
          </a:p>
          <a:p>
            <a:pPr lvl="1"/>
            <a:r>
              <a:rPr lang="en-CA" dirty="0" smtClean="0"/>
              <a:t>Understand that the number of steps for searching an array of capacity </a:t>
            </a:r>
            <a:r>
              <a:rPr lang="en-CA" i="1" dirty="0" smtClean="0">
                <a:latin typeface="Times New Roman" panose="02020603050405020304" pitchFamily="18" charset="0"/>
                <a:cs typeface="Times New Roman" panose="02020603050405020304" pitchFamily="18" charset="0"/>
              </a:rPr>
              <a:t>N</a:t>
            </a:r>
            <a:r>
              <a:rPr lang="en-CA" dirty="0" smtClean="0"/>
              <a:t> is approximately </a:t>
            </a:r>
            <a:r>
              <a:rPr lang="en-CA" dirty="0" smtClean="0">
                <a:latin typeface="Times New Roman" panose="02020603050405020304" pitchFamily="18" charset="0"/>
                <a:cs typeface="Times New Roman" panose="02020603050405020304" pitchFamily="18" charset="0"/>
              </a:rPr>
              <a:t>log</a:t>
            </a:r>
            <a:r>
              <a:rPr lang="en-CA" baseline="-25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smtClean="0"/>
          </a:p>
          <a:p>
            <a:pPr lvl="1"/>
            <a:r>
              <a:rPr lang="en-CA" dirty="0" smtClean="0"/>
              <a:t>Are aware of the </a:t>
            </a:r>
            <a:r>
              <a:rPr lang="en-CA" cap="small" dirty="0" smtClean="0"/>
              <a:t>stl</a:t>
            </a:r>
            <a:r>
              <a:rPr lang="en-CA" dirty="0" smtClean="0"/>
              <a:t> implementations</a:t>
            </a:r>
            <a:endParaRPr lang="en-CA" dirty="0" smtClean="0">
              <a:latin typeface="Times New Roman" panose="02020603050405020304" pitchFamily="18" charset="0"/>
              <a:cs typeface="Times New Roman" panose="02020603050405020304" pitchFamily="18" charset="0"/>
            </a:endParaRPr>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solidFill>
                  <a:prstClr val="black"/>
                </a:solidFill>
              </a:rPr>
              <a:t>Suppose we are searching an array </a:t>
            </a:r>
            <a:r>
              <a:rPr lang="en-CA" i="1" dirty="0" smtClean="0">
                <a:solidFill>
                  <a:prstClr val="black"/>
                </a:solidFill>
              </a:rPr>
              <a:t>a</a:t>
            </a:r>
            <a:r>
              <a:rPr lang="en-CA" dirty="0" smtClean="0">
                <a:solidFill>
                  <a:prstClr val="black"/>
                </a:solidFill>
              </a:rPr>
              <a:t> for a value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a:t>
            </a:r>
            <a:r>
              <a:rPr lang="en-CA" dirty="0" smtClean="0">
                <a:solidFill>
                  <a:prstClr val="black"/>
                </a:solidFill>
              </a:rPr>
              <a:t>that may be between two indices: </a:t>
            </a:r>
            <a:r>
              <a:rPr lang="en-CA" i="1" dirty="0" smtClean="0">
                <a:solidFill>
                  <a:prstClr val="black"/>
                </a:solidFill>
                <a:latin typeface="Times New Roman" panose="02020603050405020304" pitchFamily="18" charset="0"/>
                <a:cs typeface="Times New Roman" panose="02020603050405020304" pitchFamily="18" charset="0"/>
              </a:rPr>
              <a:t>m</a:t>
            </a:r>
            <a:r>
              <a:rPr lang="en-CA" dirty="0" smtClean="0">
                <a:solidFill>
                  <a:prstClr val="black"/>
                </a:solidFill>
              </a:rPr>
              <a:t> and </a:t>
            </a:r>
            <a:r>
              <a:rPr lang="en-CA" i="1" dirty="0" smtClean="0">
                <a:solidFill>
                  <a:prstClr val="black"/>
                </a:solidFill>
                <a:latin typeface="Times New Roman" panose="02020603050405020304" pitchFamily="18" charset="0"/>
                <a:cs typeface="Times New Roman" panose="02020603050405020304" pitchFamily="18" charset="0"/>
              </a:rPr>
              <a:t>n</a:t>
            </a:r>
            <a:endParaRPr lang="en-CA" dirty="0" smtClean="0">
              <a:solidFill>
                <a:prstClr val="black"/>
              </a:solidFill>
            </a:endParaRPr>
          </a:p>
          <a:p>
            <a:pPr marL="914400" lvl="1" indent="-457200">
              <a:buFont typeface="+mj-lt"/>
              <a:buAutoNum type="arabicPeriod"/>
            </a:pPr>
            <a:r>
              <a:rPr lang="en-CA" dirty="0" smtClean="0">
                <a:solidFill>
                  <a:prstClr val="black"/>
                </a:solidFill>
              </a:rPr>
              <a:t>If </a:t>
            </a:r>
            <a:r>
              <a:rPr lang="en-CA" i="1" dirty="0" smtClean="0">
                <a:solidFill>
                  <a:prstClr val="black"/>
                </a:solidFill>
                <a:latin typeface="Times New Roman" panose="02020603050405020304" pitchFamily="18" charset="0"/>
                <a:cs typeface="Times New Roman" panose="02020603050405020304" pitchFamily="18" charset="0"/>
              </a:rPr>
              <a:t>m </a:t>
            </a:r>
            <a:r>
              <a:rPr lang="en-CA" dirty="0" smtClean="0">
                <a:solidFill>
                  <a:prstClr val="black"/>
                </a:solidFill>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rPr>
              <a:t>, there is only one cell to check, so check if </a:t>
            </a:r>
            <a:r>
              <a:rPr lang="en-CA" i="1" dirty="0" smtClean="0">
                <a:solidFill>
                  <a:prstClr val="black"/>
                </a:solidFill>
                <a:latin typeface="Times New Roman" panose="02020603050405020304" pitchFamily="18" charset="0"/>
                <a:cs typeface="Times New Roman" panose="02020603050405020304" pitchFamily="18" charset="0"/>
              </a:rPr>
              <a:t>a</a:t>
            </a:r>
            <a:r>
              <a:rPr lang="en-CA" i="1" baseline="-25000" dirty="0" smtClean="0">
                <a:solidFill>
                  <a:prstClr val="black"/>
                </a:solidFill>
                <a:latin typeface="Times New Roman" panose="02020603050405020304" pitchFamily="18" charset="0"/>
                <a:cs typeface="Times New Roman" panose="02020603050405020304" pitchFamily="18" charset="0"/>
              </a:rPr>
              <a:t>m</a:t>
            </a:r>
            <a:r>
              <a:rPr lang="en-CA" dirty="0" smtClean="0">
                <a:solidFill>
                  <a:prstClr val="black"/>
                </a:solidFill>
                <a:latin typeface="Times New Roman" panose="02020603050405020304" pitchFamily="18" charset="0"/>
                <a:cs typeface="Times New Roman" panose="02020603050405020304" pitchFamily="18" charset="0"/>
              </a:rPr>
              <a:t> =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a:t>
            </a:r>
            <a:r>
              <a:rPr lang="en-CA" dirty="0" smtClean="0">
                <a:solidFill>
                  <a:prstClr val="black"/>
                </a:solidFill>
              </a:rPr>
              <a:t>and return the capacity if it is not, otherwise, return </a:t>
            </a:r>
            <a:r>
              <a:rPr lang="en-CA" i="1" dirty="0" smtClean="0">
                <a:solidFill>
                  <a:prstClr val="black"/>
                </a:solidFill>
              </a:rPr>
              <a:t>m</a:t>
            </a:r>
            <a:endParaRPr lang="en-CA" i="1" dirty="0" smtClean="0">
              <a:solidFill>
                <a:prstClr val="black"/>
              </a:solidFill>
              <a:latin typeface="Times New Roman" panose="02020603050405020304" pitchFamily="18" charset="0"/>
              <a:cs typeface="Times New Roman" panose="02020603050405020304" pitchFamily="18" charset="0"/>
            </a:endParaRPr>
          </a:p>
          <a:p>
            <a:pPr lvl="1"/>
            <a:endParaRPr lang="en-CA" dirty="0" smtClean="0">
              <a:solidFill>
                <a:prstClr val="black"/>
              </a:solidFill>
            </a:endParaRPr>
          </a:p>
          <a:p>
            <a:pPr marL="914400" lvl="1" indent="-457200">
              <a:buFont typeface="+mj-lt"/>
              <a:buAutoNum type="arabicPeriod" startAt="2"/>
            </a:pPr>
            <a:r>
              <a:rPr lang="en-CA" dirty="0" smtClean="0">
                <a:solidFill>
                  <a:prstClr val="black"/>
                </a:solidFill>
              </a:rPr>
              <a:t>Otherwise, let                    , </a:t>
            </a:r>
          </a:p>
          <a:p>
            <a:pPr lvl="1"/>
            <a:endParaRPr lang="en-CA" dirty="0">
              <a:solidFill>
                <a:prstClr val="black"/>
              </a:solidFill>
            </a:endParaRPr>
          </a:p>
          <a:p>
            <a:pPr lvl="2"/>
            <a:r>
              <a:rPr lang="en-CA" dirty="0" smtClean="0">
                <a:solidFill>
                  <a:prstClr val="black"/>
                </a:solidFill>
              </a:rPr>
              <a:t>If  </a:t>
            </a:r>
            <a:r>
              <a:rPr lang="en-CA" i="1" dirty="0" smtClean="0">
                <a:solidFill>
                  <a:prstClr val="black"/>
                </a:solidFill>
                <a:latin typeface="Times New Roman" panose="02020603050405020304" pitchFamily="18" charset="0"/>
                <a:cs typeface="Times New Roman" panose="02020603050405020304" pitchFamily="18" charset="0"/>
              </a:rPr>
              <a:t>a</a:t>
            </a:r>
            <a:r>
              <a:rPr lang="en-CA" i="1" baseline="-25000" dirty="0" smtClean="0">
                <a:solidFill>
                  <a:prstClr val="black"/>
                </a:solidFill>
                <a:latin typeface="Times New Roman" panose="02020603050405020304" pitchFamily="18" charset="0"/>
                <a:cs typeface="Times New Roman" panose="02020603050405020304" pitchFamily="18" charset="0"/>
              </a:rPr>
              <a:t>ℓ</a:t>
            </a:r>
            <a:r>
              <a:rPr lang="en-CA" dirty="0">
                <a:solidFill>
                  <a:prstClr val="black"/>
                </a:solidFill>
                <a:latin typeface="Times New Roman" panose="02020603050405020304" pitchFamily="18" charset="0"/>
                <a:cs typeface="Times New Roman" panose="02020603050405020304" pitchFamily="18" charset="0"/>
              </a:rPr>
              <a:t> </a:t>
            </a:r>
            <a:r>
              <a:rPr lang="en-CA" dirty="0" smtClean="0">
                <a:solidFill>
                  <a:prstClr val="black"/>
                </a:solidFill>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a:t>
            </a:r>
            <a:r>
              <a:rPr lang="en-CA" dirty="0" smtClean="0">
                <a:solidFill>
                  <a:prstClr val="black"/>
                </a:solidFill>
              </a:rPr>
              <a:t>we are done: return </a:t>
            </a:r>
            <a:r>
              <a:rPr lang="en-CA" i="1" dirty="0">
                <a:solidFill>
                  <a:prstClr val="black"/>
                </a:solidFill>
                <a:latin typeface="Times New Roman" panose="02020603050405020304" pitchFamily="18" charset="0"/>
                <a:cs typeface="Times New Roman" panose="02020603050405020304" pitchFamily="18" charset="0"/>
              </a:rPr>
              <a:t>ℓ</a:t>
            </a:r>
            <a:r>
              <a:rPr lang="en-CA" dirty="0" smtClean="0">
                <a:solidFill>
                  <a:prstClr val="black"/>
                </a:solidFill>
              </a:rPr>
              <a:t>;</a:t>
            </a:r>
          </a:p>
          <a:p>
            <a:pPr lvl="2"/>
            <a:r>
              <a:rPr lang="en-CA" dirty="0" smtClean="0">
                <a:solidFill>
                  <a:prstClr val="black"/>
                </a:solidFill>
              </a:rPr>
              <a:t>Otherwise, if </a:t>
            </a:r>
            <a:r>
              <a:rPr lang="en-CA" i="1" dirty="0">
                <a:solidFill>
                  <a:prstClr val="black"/>
                </a:solidFill>
                <a:latin typeface="Times New Roman" panose="02020603050405020304" pitchFamily="18" charset="0"/>
                <a:cs typeface="Times New Roman" panose="02020603050405020304" pitchFamily="18" charset="0"/>
              </a:rPr>
              <a:t>a</a:t>
            </a:r>
            <a:r>
              <a:rPr lang="en-CA" i="1" baseline="-25000" dirty="0">
                <a:solidFill>
                  <a:prstClr val="black"/>
                </a:solidFill>
                <a:latin typeface="Times New Roman" panose="02020603050405020304" pitchFamily="18" charset="0"/>
                <a:cs typeface="Times New Roman" panose="02020603050405020304" pitchFamily="18" charset="0"/>
              </a:rPr>
              <a:t>ℓ</a:t>
            </a:r>
            <a:r>
              <a:rPr lang="en-CA" dirty="0">
                <a:solidFill>
                  <a:prstClr val="black"/>
                </a:solidFill>
                <a:latin typeface="Times New Roman" panose="02020603050405020304" pitchFamily="18" charset="0"/>
                <a:cs typeface="Times New Roman" panose="02020603050405020304" pitchFamily="18" charset="0"/>
              </a:rPr>
              <a:t> </a:t>
            </a:r>
            <a:r>
              <a:rPr lang="en-CA" dirty="0" smtClean="0">
                <a:solidFill>
                  <a:prstClr val="black"/>
                </a:solidFill>
                <a:latin typeface="Times New Roman" panose="02020603050405020304" pitchFamily="18" charset="0"/>
                <a:cs typeface="Times New Roman" panose="02020603050405020304" pitchFamily="18" charset="0"/>
              </a:rPr>
              <a:t>&gt;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a:t>
            </a:r>
            <a:r>
              <a:rPr lang="en-CA" dirty="0" smtClean="0">
                <a:solidFill>
                  <a:prstClr val="black"/>
                </a:solidFill>
              </a:rPr>
              <a:t>we need to search the left half:	   let </a:t>
            </a:r>
            <a:r>
              <a:rPr lang="en-CA" dirty="0" smtClean="0">
                <a:solidFill>
                  <a:prstClr val="black"/>
                </a:solidFill>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n </a:t>
            </a:r>
            <a:r>
              <a:rPr lang="en-CA" dirty="0" smtClean="0">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ℓ</a:t>
            </a:r>
            <a:r>
              <a:rPr lang="en-CA" dirty="0">
                <a:solidFill>
                  <a:prstClr val="black"/>
                </a:solidFill>
                <a:latin typeface="Times New Roman" panose="02020603050405020304" pitchFamily="18" charset="0"/>
                <a:cs typeface="Times New Roman" panose="02020603050405020304" pitchFamily="18" charset="0"/>
              </a:rPr>
              <a:t> </a:t>
            </a:r>
            <a:r>
              <a:rPr lang="en-CA" dirty="0" smtClean="0">
                <a:solidFill>
                  <a:prstClr val="black"/>
                </a:solidFill>
                <a:latin typeface="Times New Roman" panose="02020603050405020304" pitchFamily="18" charset="0"/>
                <a:cs typeface="Times New Roman" panose="02020603050405020304" pitchFamily="18" charset="0"/>
              </a:rPr>
              <a:t>– 1</a:t>
            </a:r>
          </a:p>
          <a:p>
            <a:pPr lvl="2"/>
            <a:r>
              <a:rPr lang="en-CA" dirty="0" smtClean="0">
                <a:solidFill>
                  <a:prstClr val="black"/>
                </a:solidFill>
              </a:rPr>
              <a:t>Otherwise,  </a:t>
            </a:r>
            <a:r>
              <a:rPr lang="en-CA" i="1" dirty="0">
                <a:solidFill>
                  <a:prstClr val="black"/>
                </a:solidFill>
                <a:latin typeface="Times New Roman" panose="02020603050405020304" pitchFamily="18" charset="0"/>
                <a:cs typeface="Times New Roman" panose="02020603050405020304" pitchFamily="18" charset="0"/>
              </a:rPr>
              <a:t>a</a:t>
            </a:r>
            <a:r>
              <a:rPr lang="en-CA" i="1" baseline="-25000" dirty="0">
                <a:solidFill>
                  <a:prstClr val="black"/>
                </a:solidFill>
                <a:latin typeface="Times New Roman" panose="02020603050405020304" pitchFamily="18" charset="0"/>
                <a:cs typeface="Times New Roman" panose="02020603050405020304" pitchFamily="18" charset="0"/>
              </a:rPr>
              <a:t>ℓ</a:t>
            </a:r>
            <a:r>
              <a:rPr lang="en-CA" dirty="0">
                <a:solidFill>
                  <a:prstClr val="black"/>
                </a:solidFill>
                <a:latin typeface="Times New Roman" panose="02020603050405020304" pitchFamily="18" charset="0"/>
                <a:cs typeface="Times New Roman" panose="02020603050405020304" pitchFamily="18" charset="0"/>
              </a:rPr>
              <a:t> </a:t>
            </a:r>
            <a:r>
              <a:rPr lang="en-CA" dirty="0" smtClean="0">
                <a:solidFill>
                  <a:prstClr val="black"/>
                </a:solidFill>
                <a:latin typeface="Times New Roman" panose="02020603050405020304" pitchFamily="18" charset="0"/>
                <a:cs typeface="Times New Roman" panose="02020603050405020304" pitchFamily="18" charset="0"/>
              </a:rPr>
              <a:t>&lt; </a:t>
            </a:r>
            <a:r>
              <a:rPr lang="en-CA" i="1" dirty="0" smtClean="0">
                <a:solidFill>
                  <a:prstClr val="black"/>
                </a:solidFill>
                <a:latin typeface="Times New Roman" panose="02020603050405020304" pitchFamily="18" charset="0"/>
                <a:cs typeface="Times New Roman" panose="02020603050405020304" pitchFamily="18" charset="0"/>
              </a:rPr>
              <a:t>x</a:t>
            </a:r>
            <a:r>
              <a:rPr lang="en-CA" dirty="0" smtClean="0">
                <a:solidFill>
                  <a:prstClr val="black"/>
                </a:solidFill>
              </a:rPr>
              <a:t> </a:t>
            </a:r>
            <a:r>
              <a:rPr lang="en-CA" dirty="0" smtClean="0">
                <a:solidFill>
                  <a:prstClr val="black"/>
                </a:solidFill>
              </a:rPr>
              <a:t>so we need to search the right half:  let </a:t>
            </a:r>
            <a:r>
              <a:rPr lang="en-CA" i="1" dirty="0" smtClean="0">
                <a:solidFill>
                  <a:prstClr val="black"/>
                </a:solidFill>
                <a:latin typeface="Times New Roman" panose="02020603050405020304" pitchFamily="18" charset="0"/>
                <a:cs typeface="Times New Roman" panose="02020603050405020304" pitchFamily="18" charset="0"/>
              </a:rPr>
              <a:t>m </a:t>
            </a:r>
            <a:r>
              <a:rPr lang="en-CA" dirty="0">
                <a:latin typeface="Times New Roman" panose="02020603050405020304" pitchFamily="18" charset="0"/>
                <a:cs typeface="Times New Roman" panose="02020603050405020304" pitchFamily="18" charset="0"/>
              </a:rPr>
              <a:t>← </a:t>
            </a:r>
            <a:r>
              <a:rPr lang="en-CA" i="1" dirty="0" smtClean="0">
                <a:solidFill>
                  <a:prstClr val="black"/>
                </a:solidFill>
                <a:latin typeface="Times New Roman" panose="02020603050405020304" pitchFamily="18" charset="0"/>
                <a:cs typeface="Times New Roman" panose="02020603050405020304" pitchFamily="18" charset="0"/>
              </a:rPr>
              <a:t>ℓ</a:t>
            </a:r>
            <a:r>
              <a:rPr lang="en-CA" dirty="0" smtClean="0">
                <a:solidFill>
                  <a:prstClr val="black"/>
                </a:solidFill>
                <a:latin typeface="Times New Roman" panose="02020603050405020304" pitchFamily="18" charset="0"/>
                <a:cs typeface="Times New Roman" panose="02020603050405020304" pitchFamily="18" charset="0"/>
              </a:rPr>
              <a:t> + 1</a:t>
            </a:r>
          </a:p>
          <a:p>
            <a:pPr marL="914400" lvl="1" indent="-457200">
              <a:buFont typeface="+mj-lt"/>
              <a:buAutoNum type="arabicPeriod" startAt="3"/>
            </a:pPr>
            <a:r>
              <a:rPr lang="en-CA" dirty="0" smtClean="0">
                <a:solidFill>
                  <a:prstClr val="black"/>
                </a:solidFill>
                <a:cs typeface="Times New Roman" panose="02020603050405020304" pitchFamily="18" charset="0"/>
              </a:rPr>
              <a:t>Return to Step 1</a:t>
            </a:r>
          </a:p>
        </p:txBody>
      </p:sp>
      <p:graphicFrame>
        <p:nvGraphicFramePr>
          <p:cNvPr id="4" name="Object 3"/>
          <p:cNvGraphicFramePr>
            <a:graphicFrameLocks noChangeAspect="1"/>
          </p:cNvGraphicFramePr>
          <p:nvPr>
            <p:extLst>
              <p:ext uri="{D42A27DB-BD31-4B8C-83A1-F6EECF244321}">
                <p14:modId xmlns:p14="http://schemas.microsoft.com/office/powerpoint/2010/main" val="1324692541"/>
              </p:ext>
            </p:extLst>
          </p:nvPr>
        </p:nvGraphicFramePr>
        <p:xfrm>
          <a:off x="2987824" y="3082513"/>
          <a:ext cx="1141557" cy="736023"/>
        </p:xfrm>
        <a:graphic>
          <a:graphicData uri="http://schemas.openxmlformats.org/presentationml/2006/ole">
            <mc:AlternateContent xmlns:mc="http://schemas.openxmlformats.org/markup-compatibility/2006">
              <mc:Choice xmlns:v="urn:schemas-microsoft-com:vml" Requires="v">
                <p:oleObj spid="_x0000_s3097" name="Equation" r:id="rId3" imgW="533160" imgH="342720" progId="Equation.DSMT4">
                  <p:embed/>
                </p:oleObj>
              </mc:Choice>
              <mc:Fallback>
                <p:oleObj name="Equation" r:id="rId3" imgW="533160" imgH="342720" progId="Equation.DSMT4">
                  <p:embed/>
                  <p:pic>
                    <p:nvPicPr>
                      <p:cNvPr id="0" name=""/>
                      <p:cNvPicPr/>
                      <p:nvPr/>
                    </p:nvPicPr>
                    <p:blipFill>
                      <a:blip r:embed="rId4"/>
                      <a:stretch>
                        <a:fillRect/>
                      </a:stretch>
                    </p:blipFill>
                    <p:spPr>
                      <a:xfrm>
                        <a:off x="2987824" y="3082513"/>
                        <a:ext cx="1141557" cy="736023"/>
                      </a:xfrm>
                      <a:prstGeom prst="rect">
                        <a:avLst/>
                      </a:prstGeom>
                    </p:spPr>
                  </p:pic>
                </p:oleObj>
              </mc:Fallback>
            </mc:AlternateContent>
          </a:graphicData>
        </a:graphic>
      </p:graphicFrame>
    </p:spTree>
    <p:extLst>
      <p:ext uri="{BB962C8B-B14F-4D97-AF65-F5344CB8AC3E}">
        <p14:creationId xmlns:p14="http://schemas.microsoft.com/office/powerpoint/2010/main" val="378537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0943" y="2006291"/>
            <a:ext cx="7005537" cy="47350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solidFill>
                  <a:prstClr val="black"/>
                </a:solidFill>
              </a:rPr>
              <a:t>Here is the flow chart</a:t>
            </a:r>
          </a:p>
        </p:txBody>
      </p:sp>
    </p:spTree>
    <p:extLst>
      <p:ext uri="{BB962C8B-B14F-4D97-AF65-F5344CB8AC3E}">
        <p14:creationId xmlns:p14="http://schemas.microsoft.com/office/powerpoint/2010/main" val="3862313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solidFill>
                  <a:prstClr val="black"/>
                </a:solidFill>
              </a:rPr>
              <a:t>We have a loop, but what is the problem?</a:t>
            </a:r>
          </a:p>
          <a:p>
            <a:endParaRPr lang="en-CA" dirty="0">
              <a:solidFill>
                <a:prstClr val="black"/>
              </a:solidFill>
            </a:endParaRPr>
          </a:p>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pPr lvl="1"/>
            <a:r>
              <a:rPr lang="en-CA" dirty="0" smtClean="0">
                <a:solidFill>
                  <a:prstClr val="black"/>
                </a:solidFill>
              </a:rPr>
              <a:t>This is not a while loop</a:t>
            </a:r>
          </a:p>
          <a:p>
            <a:pPr lvl="2"/>
            <a:r>
              <a:rPr lang="en-CA" dirty="0" smtClean="0">
                <a:solidFill>
                  <a:prstClr val="black"/>
                </a:solidFill>
              </a:rPr>
              <a:t>The complementary operator of </a:t>
            </a:r>
            <a:r>
              <a:rPr lang="en-CA" i="1" dirty="0" smtClean="0">
                <a:solidFill>
                  <a:prstClr val="black"/>
                </a:solidFill>
                <a:latin typeface="Times New Roman" panose="02020603050405020304" pitchFamily="18" charset="0"/>
                <a:cs typeface="Times New Roman" panose="02020603050405020304" pitchFamily="18" charset="0"/>
              </a:rPr>
              <a:t>m</a:t>
            </a:r>
            <a:r>
              <a:rPr lang="en-CA" dirty="0" smtClean="0">
                <a:solidFill>
                  <a:prstClr val="black"/>
                </a:solidFill>
                <a:latin typeface="Times New Roman" panose="02020603050405020304" pitchFamily="18" charset="0"/>
                <a:cs typeface="Times New Roman" panose="02020603050405020304" pitchFamily="18" charset="0"/>
              </a:rPr>
              <a:t> = </a:t>
            </a:r>
            <a:r>
              <a:rPr lang="en-CA" i="1" dirty="0" smtClean="0">
                <a:solidFill>
                  <a:prstClr val="black"/>
                </a:solidFill>
                <a:latin typeface="Times New Roman" panose="02020603050405020304" pitchFamily="18" charset="0"/>
                <a:cs typeface="Times New Roman" panose="02020603050405020304" pitchFamily="18" charset="0"/>
              </a:rPr>
              <a:t>n</a:t>
            </a:r>
            <a:r>
              <a:rPr lang="en-CA" dirty="0" smtClean="0">
                <a:solidFill>
                  <a:prstClr val="black"/>
                </a:solidFill>
              </a:rPr>
              <a:t> is </a:t>
            </a:r>
            <a:r>
              <a:rPr lang="en-CA" i="1" dirty="0">
                <a:solidFill>
                  <a:prstClr val="black"/>
                </a:solidFill>
                <a:latin typeface="Times New Roman" panose="02020603050405020304" pitchFamily="18" charset="0"/>
                <a:cs typeface="Times New Roman" panose="02020603050405020304" pitchFamily="18" charset="0"/>
              </a:rPr>
              <a:t>m</a:t>
            </a:r>
            <a:r>
              <a:rPr lang="en-CA" dirty="0">
                <a:solidFill>
                  <a:prstClr val="black"/>
                </a:solidFill>
                <a:latin typeface="Times New Roman" panose="02020603050405020304" pitchFamily="18" charset="0"/>
                <a:cs typeface="Times New Roman" panose="02020603050405020304" pitchFamily="18" charset="0"/>
              </a:rPr>
              <a:t> ≠ </a:t>
            </a:r>
            <a:r>
              <a:rPr lang="en-CA" i="1" dirty="0">
                <a:solidFill>
                  <a:prstClr val="black"/>
                </a:solidFill>
                <a:latin typeface="Times New Roman" panose="02020603050405020304" pitchFamily="18" charset="0"/>
                <a:cs typeface="Times New Roman" panose="02020603050405020304" pitchFamily="18" charset="0"/>
              </a:rPr>
              <a:t>n</a:t>
            </a:r>
            <a:endParaRPr lang="en-CA" dirty="0" smtClean="0">
              <a:solidFill>
                <a:prstClr val="black"/>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523" y="2006765"/>
            <a:ext cx="4144678" cy="263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01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solidFill>
                  <a:prstClr val="black"/>
                </a:solidFill>
              </a:rPr>
              <a:t>Now we have the form of a while loop: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523" y="2006765"/>
            <a:ext cx="4144678" cy="263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9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732" y="2996952"/>
            <a:ext cx="4311100" cy="29138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Let us start with some reasonable local variables</a:t>
            </a:r>
          </a:p>
          <a:p>
            <a:pPr marL="800100" lvl="2" indent="0">
              <a:buNone/>
            </a:pPr>
            <a:r>
              <a:rPr lang="en-CA" sz="1250" dirty="0" err="1" smtClean="0">
                <a:latin typeface="Consolas" panose="020B0609020204030204" pitchFamily="49" charset="0"/>
                <a:cs typeface="Consolas" panose="020B0609020204030204" pitchFamily="49" charset="0"/>
              </a:rPr>
              <a:t>std</a:t>
            </a:r>
            <a:r>
              <a:rPr lang="en-CA" sz="1250" dirty="0" smtClean="0">
                <a:latin typeface="Consolas" panose="020B0609020204030204" pitchFamily="49" charset="0"/>
                <a:cs typeface="Consolas" panose="020B0609020204030204" pitchFamily="49" charset="0"/>
              </a:rPr>
              <a:t>::size_t </a:t>
            </a:r>
            <a:r>
              <a:rPr lang="en-CA" sz="1250" dirty="0" err="1" smtClean="0">
                <a:latin typeface="Consolas" panose="020B0609020204030204" pitchFamily="49" charset="0"/>
                <a:cs typeface="Consolas" panose="020B0609020204030204" pitchFamily="49" charset="0"/>
              </a:rPr>
              <a:t>binary_search</a:t>
            </a:r>
            <a:r>
              <a:rPr lang="en-CA" sz="1250" dirty="0" smtClean="0">
                <a:latin typeface="Consolas" panose="020B0609020204030204" pitchFamily="49" charset="0"/>
                <a:cs typeface="Consolas" panose="020B0609020204030204" pitchFamily="49" charset="0"/>
              </a:rPr>
              <a:t>( double const array[],</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const capacity,</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double </a:t>
            </a:r>
            <a:r>
              <a:rPr lang="en-CA" sz="1250" dirty="0">
                <a:latin typeface="Consolas" panose="020B0609020204030204" pitchFamily="49" charset="0"/>
                <a:cs typeface="Consolas" panose="020B0609020204030204" pitchFamily="49" charset="0"/>
              </a:rPr>
              <a:t>const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std::size_t left{0};</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std::size_t right{capacity - 1};</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a:t>
            </a:r>
            <a:endParaRPr lang="en-CA" sz="1250" dirty="0"/>
          </a:p>
        </p:txBody>
      </p:sp>
    </p:spTree>
    <p:extLst>
      <p:ext uri="{BB962C8B-B14F-4D97-AF65-F5344CB8AC3E}">
        <p14:creationId xmlns:p14="http://schemas.microsoft.com/office/powerpoint/2010/main" val="1699724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Binary search</a:t>
            </a:r>
            <a:endParaRPr lang="en-CA" dirty="0"/>
          </a:p>
        </p:txBody>
      </p:sp>
      <p:sp>
        <p:nvSpPr>
          <p:cNvPr id="3" name="Content Placeholder 2"/>
          <p:cNvSpPr>
            <a:spLocks noGrp="1"/>
          </p:cNvSpPr>
          <p:nvPr>
            <p:ph idx="1"/>
          </p:nvPr>
        </p:nvSpPr>
        <p:spPr/>
        <p:txBody>
          <a:bodyPr/>
          <a:lstStyle/>
          <a:p>
            <a:r>
              <a:rPr lang="en-CA" dirty="0" smtClean="0"/>
              <a:t>Next, let us include the while loop</a:t>
            </a:r>
          </a:p>
          <a:p>
            <a:pPr marL="800100" lvl="2" indent="0">
              <a:buNone/>
            </a:pPr>
            <a:r>
              <a:rPr lang="en-CA" sz="1250" dirty="0" err="1" smtClean="0">
                <a:latin typeface="Consolas" panose="020B0609020204030204" pitchFamily="49" charset="0"/>
                <a:cs typeface="Consolas" panose="020B0609020204030204" pitchFamily="49" charset="0"/>
              </a:rPr>
              <a:t>std</a:t>
            </a:r>
            <a:r>
              <a:rPr lang="en-CA" sz="1250" dirty="0">
                <a:latin typeface="Consolas" panose="020B0609020204030204" pitchFamily="49" charset="0"/>
                <a:cs typeface="Consolas" panose="020B0609020204030204" pitchFamily="49" charset="0"/>
              </a:rPr>
              <a:t>::size_t </a:t>
            </a:r>
            <a:r>
              <a:rPr lang="en-CA" sz="1250" dirty="0" err="1">
                <a:latin typeface="Consolas" panose="020B0609020204030204" pitchFamily="49" charset="0"/>
                <a:cs typeface="Consolas" panose="020B0609020204030204" pitchFamily="49" charset="0"/>
              </a:rPr>
              <a:t>binary_search</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array</a:t>
            </a:r>
            <a:r>
              <a:rPr lang="en-CA" sz="1250" dirty="0" smtClean="0">
                <a:latin typeface="Consolas" panose="020B0609020204030204" pitchFamily="49" charset="0"/>
                <a:cs typeface="Consolas" panose="020B0609020204030204" pitchFamily="49" charset="0"/>
              </a:rPr>
              <a:t>[],</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std::size_t const capacity,</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double </a:t>
            </a:r>
            <a:r>
              <a:rPr lang="en-CA" sz="1250" dirty="0">
                <a:latin typeface="Consolas" panose="020B0609020204030204" pitchFamily="49" charset="0"/>
                <a:cs typeface="Consolas" panose="020B0609020204030204" pitchFamily="49" charset="0"/>
              </a:rPr>
              <a:t>const </a:t>
            </a:r>
            <a:r>
              <a:rPr lang="en-CA" sz="1250" dirty="0" err="1">
                <a:latin typeface="Consolas" panose="020B0609020204030204" pitchFamily="49" charset="0"/>
                <a:cs typeface="Consolas" panose="020B0609020204030204" pitchFamily="49" charset="0"/>
              </a:rPr>
              <a:t>sought_value</a:t>
            </a:r>
            <a:r>
              <a:rPr lang="en-CA" sz="1250" dirty="0">
                <a:latin typeface="Consolas" panose="020B0609020204030204" pitchFamily="49" charset="0"/>
                <a:cs typeface="Consolas" panose="020B0609020204030204" pitchFamily="49" charset="0"/>
              </a:rPr>
              <a:t> ) {</a:t>
            </a:r>
          </a:p>
          <a:p>
            <a:pPr marL="800100" lvl="2" indent="0">
              <a:buNone/>
            </a:pPr>
            <a:r>
              <a:rPr lang="en-CA" sz="1250" dirty="0" smtClean="0">
                <a:latin typeface="Consolas" panose="020B0609020204030204" pitchFamily="49" charset="0"/>
                <a:cs typeface="Consolas" panose="020B0609020204030204" pitchFamily="49" charset="0"/>
              </a:rPr>
              <a:t>    std::size_t left{0};</a:t>
            </a:r>
          </a:p>
          <a:p>
            <a:pPr marL="8001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std::size_t right{capacity - 1};</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while ( left != right )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250" b="1" dirty="0">
              <a:solidFill>
                <a:srgbClr val="FF0000"/>
              </a:solidFill>
              <a:latin typeface="Consolas" panose="020B0609020204030204" pitchFamily="49" charset="0"/>
              <a:cs typeface="Consolas" panose="020B0609020204030204" pitchFamily="49" charset="0"/>
            </a:endParaRPr>
          </a:p>
          <a:p>
            <a:pPr marL="800100" lvl="2" indent="0">
              <a:buNone/>
            </a:pP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25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250" b="1" dirty="0">
                <a:solidFill>
                  <a:srgbClr val="FF0000"/>
                </a:solidFill>
                <a:latin typeface="Consolas" panose="020B0609020204030204" pitchFamily="49" charset="0"/>
                <a:cs typeface="Consolas" panose="020B0609020204030204" pitchFamily="49" charset="0"/>
              </a:rPr>
              <a:t> </a:t>
            </a:r>
            <a:r>
              <a:rPr lang="en-CA" sz="125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250" dirty="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endParaRPr lang="en-CA" sz="1250" dirty="0" smtClean="0">
              <a:latin typeface="Consolas" panose="020B0609020204030204" pitchFamily="49" charset="0"/>
              <a:cs typeface="Consolas" panose="020B0609020204030204" pitchFamily="49" charset="0"/>
            </a:endParaRPr>
          </a:p>
          <a:p>
            <a:pPr marL="800100" lvl="2" indent="0">
              <a:buNone/>
            </a:pPr>
            <a:r>
              <a:rPr lang="en-CA" sz="1250" dirty="0" smtClean="0">
                <a:latin typeface="Consolas" panose="020B0609020204030204" pitchFamily="49" charset="0"/>
                <a:cs typeface="Consolas" panose="020B0609020204030204" pitchFamily="49" charset="0"/>
              </a:rPr>
              <a:t>}</a:t>
            </a:r>
            <a:endParaRPr lang="en-CA" sz="125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732" y="2996952"/>
            <a:ext cx="4311100" cy="291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20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89062</TotalTime>
  <Words>3498</Words>
  <Application>Microsoft Office PowerPoint</Application>
  <PresentationFormat>On-screen Show (4:3)</PresentationFormat>
  <Paragraphs>814</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ＭＳ Ｐゴシック</vt:lpstr>
      <vt:lpstr>Arial</vt:lpstr>
      <vt:lpstr>Calibri</vt:lpstr>
      <vt:lpstr>Consolas</vt:lpstr>
      <vt:lpstr>Constantia</vt:lpstr>
      <vt:lpstr>Georgia</vt:lpstr>
      <vt:lpstr>Times New Roman</vt:lpstr>
      <vt:lpstr>Custom Design</vt:lpstr>
      <vt:lpstr>Equation</vt:lpstr>
      <vt:lpstr>Binary search</vt:lpstr>
      <vt:lpstr>Outline</vt:lpstr>
      <vt:lpstr>Ordered types</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Binary search</vt:lpstr>
      <vt:lpstr>Testing our function</vt:lpstr>
      <vt:lpstr>Testing our function</vt:lpstr>
      <vt:lpstr>Testing our function</vt:lpstr>
      <vt:lpstr>Testing our function</vt:lpstr>
      <vt:lpstr>Testing our function</vt:lpstr>
      <vt:lpstr>Testing our function</vt:lpstr>
      <vt:lpstr>Testing our function</vt:lpstr>
      <vt:lpstr>Testing our function</vt:lpstr>
      <vt:lpstr>Testing our function</vt:lpstr>
      <vt:lpstr>Testing our function</vt:lpstr>
      <vt:lpstr>Testing our function</vt:lpstr>
      <vt:lpstr>Testing our function</vt:lpstr>
      <vt:lpstr>Corrected binary search</vt:lpstr>
      <vt:lpstr>Corrected binary search</vt:lpstr>
      <vt:lpstr>A different implementation</vt:lpstr>
      <vt:lpstr>Run time</vt:lpstr>
      <vt:lpstr>The Standard Template Library (stl)</vt:lpstr>
      <vt:lpstr>The Standard Template Library (stl)</vt:lpstr>
      <vt:lpstr>The Standard Template Library (stl)</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1413</cp:revision>
  <dcterms:created xsi:type="dcterms:W3CDTF">2009-09-11T23:00:44Z</dcterms:created>
  <dcterms:modified xsi:type="dcterms:W3CDTF">2019-07-10T15:53:57Z</dcterms:modified>
</cp:coreProperties>
</file>